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256" r:id="rId3"/>
    <p:sldId id="257" r:id="rId4"/>
    <p:sldId id="262" r:id="rId5"/>
    <p:sldId id="261" r:id="rId6"/>
    <p:sldId id="263" r:id="rId7"/>
    <p:sldId id="260" r:id="rId8"/>
    <p:sldId id="264" r:id="rId9"/>
    <p:sldId id="265" r:id="rId10"/>
    <p:sldId id="258" r:id="rId11"/>
    <p:sldId id="269" r:id="rId12"/>
    <p:sldId id="281" r:id="rId13"/>
    <p:sldId id="282" r:id="rId14"/>
    <p:sldId id="283" r:id="rId15"/>
    <p:sldId id="270" r:id="rId16"/>
    <p:sldId id="280" r:id="rId17"/>
    <p:sldId id="271" r:id="rId18"/>
    <p:sldId id="272" r:id="rId19"/>
    <p:sldId id="273" r:id="rId20"/>
    <p:sldId id="338" r:id="rId21"/>
    <p:sldId id="284" r:id="rId22"/>
    <p:sldId id="340" r:id="rId23"/>
    <p:sldId id="341" r:id="rId24"/>
    <p:sldId id="274" r:id="rId25"/>
    <p:sldId id="342" r:id="rId26"/>
    <p:sldId id="343" r:id="rId27"/>
    <p:sldId id="275" r:id="rId28"/>
    <p:sldId id="279" r:id="rId29"/>
    <p:sldId id="276" r:id="rId30"/>
    <p:sldId id="285" r:id="rId31"/>
    <p:sldId id="339" r:id="rId32"/>
    <p:sldId id="277" r:id="rId33"/>
    <p:sldId id="278" r:id="rId34"/>
    <p:sldId id="286" r:id="rId35"/>
    <p:sldId id="344" r:id="rId36"/>
    <p:sldId id="345" r:id="rId37"/>
    <p:sldId id="346" r:id="rId38"/>
    <p:sldId id="289" r:id="rId39"/>
    <p:sldId id="290" r:id="rId40"/>
    <p:sldId id="347" r:id="rId41"/>
    <p:sldId id="348" r:id="rId42"/>
    <p:sldId id="349" r:id="rId43"/>
    <p:sldId id="351" r:id="rId44"/>
    <p:sldId id="287" r:id="rId45"/>
    <p:sldId id="288" r:id="rId46"/>
    <p:sldId id="291" r:id="rId47"/>
    <p:sldId id="292" r:id="rId48"/>
    <p:sldId id="353" r:id="rId49"/>
    <p:sldId id="354" r:id="rId50"/>
    <p:sldId id="355" r:id="rId51"/>
    <p:sldId id="35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6F623B-90B8-49E8-939C-90ADC22ED181}" type="datetimeFigureOut">
              <a:rPr lang="en-US" smtClean="0"/>
              <a:pPr/>
              <a:t>4/25/2018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1EB2BB-531B-49A7-8A60-867CFB168C54}" type="slidenum">
              <a:rPr lang="en-US" smtClean="0"/>
              <a:pPr/>
              <a:t>‹#›</a:t>
            </a:fld>
            <a:endParaRPr lang="en-US"/>
          </a:p>
        </p:txBody>
      </p:sp>
    </p:spTree>
    <p:extLst>
      <p:ext uri="{BB962C8B-B14F-4D97-AF65-F5344CB8AC3E}">
        <p14:creationId xmlns:p14="http://schemas.microsoft.com/office/powerpoint/2010/main" val="115658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D0910AE-BDEF-4C93-BE56-10747B9A7FE8}" type="slidenum">
              <a:rPr lang="en-US"/>
              <a:pPr/>
              <a:t>15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8B78CE83-F28C-48C9-A353-0AD7A34A647E}" type="slidenum">
              <a:rPr lang="en-US"/>
              <a:pPr/>
              <a:t>27</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1FBDF50-BDE4-4F46-B875-4BAB675D71A1}" type="datetimeFigureOut">
              <a:rPr lang="en-US" smtClean="0">
                <a:solidFill>
                  <a:srgbClr val="DBF5F9">
                    <a:shade val="90000"/>
                  </a:srgbClr>
                </a:solidFill>
              </a:rPr>
              <a:pPr/>
              <a:t>4/25/2018</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4726011A-8473-497C-A590-62B857681119}"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228263876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9992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1FBDF50-BDE4-4F46-B875-4BAB675D71A1}" type="datetimeFigureOut">
              <a:rPr lang="en-US" smtClean="0">
                <a:solidFill>
                  <a:srgbClr val="DBF5F9">
                    <a:shade val="90000"/>
                  </a:srgbClr>
                </a:solidFill>
              </a:rPr>
              <a:pPr/>
              <a:t>4/25/2018</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4726011A-8473-497C-A590-62B857681119}"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249855620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914170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4233004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535570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959092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59581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253400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1077899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142527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1FBDF50-BDE4-4F46-B875-4BAB675D71A1}" type="datetimeFigureOut">
              <a:rPr lang="en-US" smtClean="0">
                <a:solidFill>
                  <a:srgbClr val="04617B">
                    <a:shade val="90000"/>
                  </a:srgbClr>
                </a:solidFill>
              </a:rPr>
              <a:pPr/>
              <a:t>4/25/2018</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726011A-8473-497C-A590-62B857681119}" type="slidenum">
              <a:rPr lang="en-US" smtClean="0">
                <a:solidFill>
                  <a:srgbClr val="04617B">
                    <a:shade val="90000"/>
                  </a:srgbClr>
                </a:solidFill>
              </a:rPr>
              <a:pPr/>
              <a:t>‹#›</a:t>
            </a:fld>
            <a:endParaRPr 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054406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Comp%202-Closing.avi" TargetMode="Externa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Comp%202-Opening.avi"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region_filling.avi" TargetMode="External"/><Relationship Id="rId6" Type="http://schemas.openxmlformats.org/officeDocument/2006/relationships/image" Target="../media/image63.jpe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Extraction.avi"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Thinning.av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Skeleton.avi"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3.xml"/><Relationship Id="rId1" Type="http://schemas.openxmlformats.org/officeDocument/2006/relationships/video" Target="file:///D:\bgu\Semester%20E\&#1508;&#1512;&#1511;&#1497;&#1501;%20&#1491;\&#1502;&#1510;&#1490;&#1514;\Videos\function-grayscale.avi"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bgu\Semester%20E\&#1508;&#1512;&#1511;&#1497;&#1501;%20&#1491;\&#1502;&#1510;&#1490;&#1514;\Videos\Dial_Erode_GS%202.avi" TargetMode="External"/><Relationship Id="rId1" Type="http://schemas.openxmlformats.org/officeDocument/2006/relationships/video" Target="file:///D:\bgu\Semester%20E\&#1508;&#1512;&#1511;&#1497;&#1501;%20&#1491;\&#1502;&#1510;&#1490;&#1514;\Videos\Dial_Erode_GS.avi" TargetMode="External"/><Relationship Id="rId5" Type="http://schemas.openxmlformats.org/officeDocument/2006/relationships/image" Target="../media/image98.jpe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100.jpeg"/></Relationships>
</file>

<file path=ppt/slides/_rels/slide8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848600" cy="5181599"/>
          </a:xfrm>
        </p:spPr>
        <p:txBody>
          <a:bodyPr>
            <a:normAutofit/>
          </a:bodyPr>
          <a:lstStyle/>
          <a:p>
            <a:r>
              <a:rPr lang="en-US" sz="5400" b="1" dirty="0" smtClean="0"/>
              <a:t>IMAGE MORPHOLOGY</a:t>
            </a:r>
            <a:br>
              <a:rPr lang="en-US" sz="5400" b="1" dirty="0" smtClean="0"/>
            </a:br>
            <a:r>
              <a:rPr lang="en-US" sz="4000" dirty="0" smtClean="0">
                <a:solidFill>
                  <a:schemeClr val="bg1">
                    <a:lumMod val="75000"/>
                  </a:schemeClr>
                </a:solidFill>
              </a:rPr>
              <a:t>By,</a:t>
            </a:r>
            <a:br>
              <a:rPr lang="en-US" sz="4000" dirty="0" smtClean="0">
                <a:solidFill>
                  <a:schemeClr val="bg1">
                    <a:lumMod val="75000"/>
                  </a:schemeClr>
                </a:solidFill>
              </a:rPr>
            </a:br>
            <a:r>
              <a:rPr lang="en-US" sz="4000" dirty="0" err="1" smtClean="0">
                <a:solidFill>
                  <a:schemeClr val="bg1">
                    <a:lumMod val="75000"/>
                  </a:schemeClr>
                </a:solidFill>
              </a:rPr>
              <a:t>Ashis</a:t>
            </a:r>
            <a:r>
              <a:rPr lang="en-US" sz="4000" dirty="0" smtClean="0">
                <a:solidFill>
                  <a:schemeClr val="bg1">
                    <a:lumMod val="75000"/>
                  </a:schemeClr>
                </a:solidFill>
              </a:rPr>
              <a:t> </a:t>
            </a:r>
            <a:r>
              <a:rPr lang="en-US" sz="4000" dirty="0" err="1" smtClean="0">
                <a:solidFill>
                  <a:schemeClr val="bg1">
                    <a:lumMod val="75000"/>
                  </a:schemeClr>
                </a:solidFill>
              </a:rPr>
              <a:t>Pradhan</a:t>
            </a:r>
            <a:r>
              <a:rPr lang="en-US" sz="4000" dirty="0" smtClean="0">
                <a:solidFill>
                  <a:schemeClr val="bg1">
                    <a:lumMod val="75000"/>
                  </a:schemeClr>
                </a:solidFill>
              </a:rPr>
              <a:t/>
            </a:r>
            <a:br>
              <a:rPr lang="en-US" sz="4000" dirty="0" smtClean="0">
                <a:solidFill>
                  <a:schemeClr val="bg1">
                    <a:lumMod val="75000"/>
                  </a:schemeClr>
                </a:solidFill>
              </a:rPr>
            </a:br>
            <a:r>
              <a:rPr lang="en-US" sz="4000" dirty="0" smtClean="0">
                <a:solidFill>
                  <a:schemeClr val="bg1">
                    <a:lumMod val="75000"/>
                  </a:schemeClr>
                </a:solidFill>
              </a:rPr>
              <a:t>(CSE Department, SMIT)</a:t>
            </a:r>
            <a:endParaRPr lang="en-US" sz="40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Morphological Transformation</a:t>
            </a:r>
            <a:endParaRPr lang="en-US" dirty="0"/>
          </a:p>
        </p:txBody>
      </p:sp>
      <p:sp>
        <p:nvSpPr>
          <p:cNvPr id="3" name="Content Placeholder 2"/>
          <p:cNvSpPr>
            <a:spLocks noGrp="1"/>
          </p:cNvSpPr>
          <p:nvPr>
            <p:ph idx="1"/>
          </p:nvPr>
        </p:nvSpPr>
        <p:spPr>
          <a:xfrm>
            <a:off x="457200" y="1600201"/>
            <a:ext cx="8229600" cy="1447800"/>
          </a:xfrm>
        </p:spPr>
        <p:txBody>
          <a:bodyPr/>
          <a:lstStyle/>
          <a:p>
            <a:r>
              <a:rPr lang="en-US" sz="2400" b="1" i="1" dirty="0" smtClean="0"/>
              <a:t>Morphological Transformation</a:t>
            </a:r>
            <a:r>
              <a:rPr lang="en-US" sz="2400" dirty="0" smtClean="0"/>
              <a:t> (</a:t>
            </a:r>
            <a:r>
              <a:rPr lang="el-GR" dirty="0" smtClean="0">
                <a:latin typeface="Courier New"/>
                <a:cs typeface="Courier New"/>
              </a:rPr>
              <a:t>ψ</a:t>
            </a:r>
            <a:r>
              <a:rPr lang="en-US" dirty="0" smtClean="0">
                <a:latin typeface="Courier New"/>
                <a:cs typeface="Courier New"/>
              </a:rPr>
              <a:t>): </a:t>
            </a:r>
            <a:r>
              <a:rPr lang="en-US" sz="2400" dirty="0" smtClean="0">
                <a:latin typeface="+mj-lt"/>
                <a:cs typeface="Courier New"/>
              </a:rPr>
              <a:t>Gives a relation of Image X, with another small point set B, called </a:t>
            </a:r>
            <a:r>
              <a:rPr lang="en-US" sz="2400" b="1" dirty="0" smtClean="0">
                <a:latin typeface="+mj-lt"/>
                <a:cs typeface="Courier New"/>
              </a:rPr>
              <a:t>structuring element (SE).</a:t>
            </a:r>
            <a:endParaRPr lang="en-US" sz="2400" b="1" dirty="0">
              <a:latin typeface="+mj-lt"/>
            </a:endParaRPr>
          </a:p>
        </p:txBody>
      </p:sp>
      <p:pic>
        <p:nvPicPr>
          <p:cNvPr id="4" name="Picture 2"/>
          <p:cNvPicPr>
            <a:picLocks noChangeAspect="1" noChangeArrowheads="1"/>
          </p:cNvPicPr>
          <p:nvPr/>
        </p:nvPicPr>
        <p:blipFill>
          <a:blip r:embed="rId2"/>
          <a:srcRect/>
          <a:stretch>
            <a:fillRect/>
          </a:stretch>
        </p:blipFill>
        <p:spPr bwMode="auto">
          <a:xfrm>
            <a:off x="609600" y="3124200"/>
            <a:ext cx="4103077" cy="3200400"/>
          </a:xfrm>
          <a:prstGeom prst="rect">
            <a:avLst/>
          </a:prstGeom>
          <a:noFill/>
          <a:ln w="9525">
            <a:noFill/>
            <a:miter lim="800000"/>
            <a:headEnd/>
            <a:tailEnd/>
          </a:ln>
          <a:effectLst/>
        </p:spPr>
      </p:pic>
      <p:grpSp>
        <p:nvGrpSpPr>
          <p:cNvPr id="7" name="Group 6"/>
          <p:cNvGrpSpPr/>
          <p:nvPr/>
        </p:nvGrpSpPr>
        <p:grpSpPr>
          <a:xfrm>
            <a:off x="5715000" y="2971800"/>
            <a:ext cx="685800" cy="1219200"/>
            <a:chOff x="6172200" y="3581400"/>
            <a:chExt cx="685800" cy="1219200"/>
          </a:xfrm>
        </p:grpSpPr>
        <p:sp>
          <p:nvSpPr>
            <p:cNvPr id="5" name="Rectangle 4"/>
            <p:cNvSpPr/>
            <p:nvPr/>
          </p:nvSpPr>
          <p:spPr>
            <a:xfrm>
              <a:off x="6172200" y="3581400"/>
              <a:ext cx="685800" cy="609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4191000"/>
              <a:ext cx="685800" cy="609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2362200" y="6324600"/>
            <a:ext cx="990600" cy="381000"/>
          </a:xfrm>
          <a:prstGeom prst="rect">
            <a:avLst/>
          </a:prstGeom>
          <a:noFill/>
        </p:spPr>
        <p:txBody>
          <a:bodyPr wrap="square" rtlCol="0">
            <a:spAutoFit/>
          </a:bodyPr>
          <a:lstStyle/>
          <a:p>
            <a:r>
              <a:rPr lang="en-US" b="1" dirty="0" smtClean="0"/>
              <a:t>X</a:t>
            </a:r>
            <a:endParaRPr lang="en-US" b="1" dirty="0"/>
          </a:p>
        </p:txBody>
      </p:sp>
      <p:sp>
        <p:nvSpPr>
          <p:cNvPr id="10" name="TextBox 9"/>
          <p:cNvSpPr txBox="1"/>
          <p:nvPr/>
        </p:nvSpPr>
        <p:spPr>
          <a:xfrm>
            <a:off x="5638800" y="4267200"/>
            <a:ext cx="990600" cy="381000"/>
          </a:xfrm>
          <a:prstGeom prst="rect">
            <a:avLst/>
          </a:prstGeom>
          <a:noFill/>
        </p:spPr>
        <p:txBody>
          <a:bodyPr wrap="square" rtlCol="0">
            <a:spAutoFit/>
          </a:bodyPr>
          <a:lstStyle/>
          <a:p>
            <a:r>
              <a:rPr lang="en-US" b="1" dirty="0" smtClean="0"/>
              <a:t>B</a:t>
            </a:r>
            <a:endParaRPr lang="en-US" b="1" dirty="0"/>
          </a:p>
        </p:txBody>
      </p:sp>
      <p:sp>
        <p:nvSpPr>
          <p:cNvPr id="11" name="TextBox 10"/>
          <p:cNvSpPr txBox="1"/>
          <p:nvPr/>
        </p:nvSpPr>
        <p:spPr>
          <a:xfrm>
            <a:off x="4876800" y="4800600"/>
            <a:ext cx="3962400" cy="1477328"/>
          </a:xfrm>
          <a:prstGeom prst="rect">
            <a:avLst/>
          </a:prstGeom>
          <a:noFill/>
        </p:spPr>
        <p:txBody>
          <a:bodyPr wrap="square" rtlCol="0">
            <a:spAutoFit/>
          </a:bodyPr>
          <a:lstStyle/>
          <a:p>
            <a:pPr algn="just"/>
            <a:r>
              <a:rPr lang="en-US" b="1" dirty="0" smtClean="0"/>
              <a:t>SE  is a Neighborhood used for any morphological Operator. These are non-linear is nature and defined by testing whether SE does or doesn’t fit the Image Object.</a:t>
            </a: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Structural Element</a:t>
            </a:r>
            <a:endParaRPr lang="en-US" dirty="0"/>
          </a:p>
        </p:txBody>
      </p:sp>
      <p:sp>
        <p:nvSpPr>
          <p:cNvPr id="3" name="Content Placeholder 2"/>
          <p:cNvSpPr>
            <a:spLocks noGrp="1"/>
          </p:cNvSpPr>
          <p:nvPr>
            <p:ph idx="1"/>
          </p:nvPr>
        </p:nvSpPr>
        <p:spPr>
          <a:xfrm>
            <a:off x="228600" y="1600200"/>
            <a:ext cx="8610600" cy="4953000"/>
          </a:xfrm>
        </p:spPr>
        <p:txBody>
          <a:bodyPr/>
          <a:lstStyle/>
          <a:p>
            <a:r>
              <a:rPr lang="en-US" dirty="0" smtClean="0"/>
              <a:t> SE can be defined as a small set used to probe an Image under a study.</a:t>
            </a:r>
          </a:p>
          <a:p>
            <a:endParaRPr lang="en-US" dirty="0" smtClean="0"/>
          </a:p>
          <a:p>
            <a:r>
              <a:rPr lang="en-US" dirty="0" smtClean="0"/>
              <a:t> An origin must be defined for each SE, so as to allow its positioning at a given point or pixel.  </a:t>
            </a:r>
          </a:p>
          <a:p>
            <a:endParaRPr lang="en-US" dirty="0" smtClean="0"/>
          </a:p>
          <a:p>
            <a:r>
              <a:rPr lang="en-US" dirty="0" smtClean="0"/>
              <a:t> For example, A SE at point </a:t>
            </a:r>
            <a:r>
              <a:rPr lang="en-US" b="1" i="1" dirty="0" smtClean="0"/>
              <a:t>X</a:t>
            </a:r>
            <a:r>
              <a:rPr lang="en-US" dirty="0" smtClean="0"/>
              <a:t>, means its origin starts at </a:t>
            </a:r>
            <a:r>
              <a:rPr lang="en-US" b="1" i="1" dirty="0" smtClean="0"/>
              <a:t>x</a:t>
            </a:r>
            <a:r>
              <a:rPr lang="en-US" dirty="0" smtClean="0"/>
              <a:t> and its origin coincide with </a:t>
            </a:r>
            <a:r>
              <a:rPr lang="en-US" b="1" i="1" dirty="0" smtClean="0"/>
              <a:t>X </a:t>
            </a:r>
            <a:r>
              <a:rPr lang="en-US" dirty="0" smtClean="0"/>
              <a:t>in an Image Plane.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715962"/>
          </a:xfrm>
        </p:spPr>
        <p:txBody>
          <a:bodyPr>
            <a:normAutofit fontScale="90000"/>
          </a:bodyPr>
          <a:lstStyle/>
          <a:p>
            <a:r>
              <a:rPr lang="en-US" dirty="0" smtClean="0"/>
              <a:t>Types of SE for Morphological Operation</a:t>
            </a:r>
            <a:endParaRPr lang="en-US" dirty="0"/>
          </a:p>
        </p:txBody>
      </p:sp>
      <p:sp>
        <p:nvSpPr>
          <p:cNvPr id="3" name="Content Placeholder 2"/>
          <p:cNvSpPr>
            <a:spLocks noGrp="1"/>
          </p:cNvSpPr>
          <p:nvPr>
            <p:ph idx="1"/>
          </p:nvPr>
        </p:nvSpPr>
        <p:spPr>
          <a:xfrm>
            <a:off x="228600" y="1066800"/>
            <a:ext cx="8915400" cy="5486400"/>
          </a:xfrm>
        </p:spPr>
        <p:txBody>
          <a:bodyPr>
            <a:normAutofit/>
          </a:bodyPr>
          <a:lstStyle/>
          <a:p>
            <a:r>
              <a:rPr lang="en-US" dirty="0" smtClean="0"/>
              <a:t> Digital Approximation of Line Segment: </a:t>
            </a:r>
            <a:r>
              <a:rPr lang="en-US" sz="2400" dirty="0" smtClean="0"/>
              <a:t>This category is used for removing or extracting elongated Image structure. Parameter associated with this SE includes length &amp; orientation.</a:t>
            </a:r>
          </a:p>
          <a:p>
            <a:pPr>
              <a:buNone/>
            </a:pPr>
            <a:endParaRPr lang="en-US" dirty="0" smtClean="0"/>
          </a:p>
          <a:p>
            <a:pPr>
              <a:buNone/>
            </a:pPr>
            <a:r>
              <a:rPr lang="en-US" dirty="0" smtClean="0"/>
              <a:t>	 </a:t>
            </a:r>
            <a:r>
              <a:rPr lang="en-US" sz="2400" dirty="0" err="1" smtClean="0"/>
              <a:t>Eg</a:t>
            </a:r>
            <a:r>
              <a:rPr lang="en-US" sz="2400" dirty="0" smtClean="0"/>
              <a:t>:</a:t>
            </a:r>
          </a:p>
          <a:p>
            <a:endParaRPr lang="en-US" dirty="0" smtClean="0"/>
          </a:p>
          <a:p>
            <a:r>
              <a:rPr lang="en-US" dirty="0" smtClean="0"/>
              <a:t>  Digital Approximation of Disk or Sphere:  </a:t>
            </a:r>
            <a:r>
              <a:rPr lang="en-US" sz="2400" dirty="0" smtClean="0"/>
              <a:t>The larger the size of the neighborhood the better the approximation. The associated parameter is  radius.</a:t>
            </a:r>
          </a:p>
          <a:p>
            <a:pPr>
              <a:buNone/>
            </a:pPr>
            <a:r>
              <a:rPr lang="en-US" sz="2400" dirty="0" smtClean="0"/>
              <a:t>	 </a:t>
            </a:r>
            <a:r>
              <a:rPr lang="en-US" sz="2400" dirty="0" err="1" smtClean="0"/>
              <a:t>Eg</a:t>
            </a:r>
            <a:r>
              <a:rPr lang="en-US" sz="2400" dirty="0" smtClean="0"/>
              <a:t>:</a:t>
            </a:r>
            <a:r>
              <a:rPr lang="en-US" sz="2400" smtClean="0"/>
              <a:t>  </a:t>
            </a:r>
            <a:endParaRPr lang="en-US" sz="2400" dirty="0" smtClean="0"/>
          </a:p>
          <a:p>
            <a:endParaRPr lang="en-US" dirty="0"/>
          </a:p>
        </p:txBody>
      </p:sp>
      <p:grpSp>
        <p:nvGrpSpPr>
          <p:cNvPr id="15" name="Group 14"/>
          <p:cNvGrpSpPr/>
          <p:nvPr/>
        </p:nvGrpSpPr>
        <p:grpSpPr>
          <a:xfrm>
            <a:off x="2286000" y="2743201"/>
            <a:ext cx="457200" cy="1257300"/>
            <a:chOff x="1524000" y="3276600"/>
            <a:chExt cx="457200" cy="1257300"/>
          </a:xfrm>
        </p:grpSpPr>
        <p:grpSp>
          <p:nvGrpSpPr>
            <p:cNvPr id="10" name="Group 9"/>
            <p:cNvGrpSpPr/>
            <p:nvPr/>
          </p:nvGrpSpPr>
          <p:grpSpPr>
            <a:xfrm>
              <a:off x="1524000" y="3276600"/>
              <a:ext cx="457200" cy="838200"/>
              <a:chOff x="1524000" y="3276600"/>
              <a:chExt cx="457200" cy="838200"/>
            </a:xfrm>
          </p:grpSpPr>
          <p:sp>
            <p:nvSpPr>
              <p:cNvPr id="6" name="Rectangle 5"/>
              <p:cNvSpPr/>
              <p:nvPr/>
            </p:nvSpPr>
            <p:spPr>
              <a:xfrm>
                <a:off x="1524000" y="32766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524000" y="36957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p:cNvSpPr/>
            <p:nvPr/>
          </p:nvSpPr>
          <p:spPr>
            <a:xfrm>
              <a:off x="1676400" y="34290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24000" y="41148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62400" y="2743201"/>
            <a:ext cx="457200" cy="1257300"/>
            <a:chOff x="1524000" y="3276600"/>
            <a:chExt cx="457200" cy="1257300"/>
          </a:xfrm>
          <a:scene3d>
            <a:camera prst="orthographicFront">
              <a:rot lat="0" lon="0" rev="8400000"/>
            </a:camera>
            <a:lightRig rig="threePt" dir="t"/>
          </a:scene3d>
        </p:grpSpPr>
        <p:grpSp>
          <p:nvGrpSpPr>
            <p:cNvPr id="17" name="Group 9"/>
            <p:cNvGrpSpPr/>
            <p:nvPr/>
          </p:nvGrpSpPr>
          <p:grpSpPr>
            <a:xfrm>
              <a:off x="1524000" y="3276600"/>
              <a:ext cx="457200" cy="838200"/>
              <a:chOff x="1524000" y="3276600"/>
              <a:chExt cx="457200" cy="838200"/>
            </a:xfrm>
          </p:grpSpPr>
          <p:sp>
            <p:nvSpPr>
              <p:cNvPr id="20" name="Rectangle 19"/>
              <p:cNvSpPr/>
              <p:nvPr/>
            </p:nvSpPr>
            <p:spPr>
              <a:xfrm>
                <a:off x="1524000" y="32766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1524000" y="36957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p:cNvSpPr/>
            <p:nvPr/>
          </p:nvSpPr>
          <p:spPr>
            <a:xfrm>
              <a:off x="1676400" y="34290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24000" y="41148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6200000">
            <a:off x="6648450" y="2343151"/>
            <a:ext cx="457200" cy="1257300"/>
            <a:chOff x="1524000" y="3276600"/>
            <a:chExt cx="457200" cy="1257300"/>
          </a:xfrm>
        </p:grpSpPr>
        <p:grpSp>
          <p:nvGrpSpPr>
            <p:cNvPr id="23" name="Group 9"/>
            <p:cNvGrpSpPr/>
            <p:nvPr/>
          </p:nvGrpSpPr>
          <p:grpSpPr>
            <a:xfrm>
              <a:off x="1524000" y="3276600"/>
              <a:ext cx="457200" cy="838200"/>
              <a:chOff x="1524000" y="3276600"/>
              <a:chExt cx="457200" cy="838200"/>
            </a:xfrm>
          </p:grpSpPr>
          <p:sp>
            <p:nvSpPr>
              <p:cNvPr id="26" name="Rectangle 25"/>
              <p:cNvSpPr/>
              <p:nvPr/>
            </p:nvSpPr>
            <p:spPr>
              <a:xfrm>
                <a:off x="1524000" y="32766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1524000" y="36957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p:cNvSpPr/>
            <p:nvPr/>
          </p:nvSpPr>
          <p:spPr>
            <a:xfrm>
              <a:off x="1676400" y="34290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524000" y="4114800"/>
              <a:ext cx="457200" cy="4191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5486400" y="51816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57800" y="5180806"/>
            <a:ext cx="1905000" cy="1602582"/>
            <a:chOff x="5257800" y="5180806"/>
            <a:chExt cx="1905000" cy="1602582"/>
          </a:xfrm>
        </p:grpSpPr>
        <p:cxnSp>
          <p:nvCxnSpPr>
            <p:cNvPr id="30" name="Straight Connector 29"/>
            <p:cNvCxnSpPr/>
            <p:nvPr/>
          </p:nvCxnSpPr>
          <p:spPr>
            <a:xfrm rot="5400000">
              <a:off x="5181600" y="5942806"/>
              <a:ext cx="152479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5486400" y="5943600"/>
              <a:ext cx="152479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5790406" y="5942806"/>
              <a:ext cx="152479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6095206" y="5942806"/>
              <a:ext cx="152479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0" y="5486400"/>
              <a:ext cx="1676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4876800" y="6020594"/>
              <a:ext cx="1524794"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57800" y="5791200"/>
              <a:ext cx="1905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257800" y="6170612"/>
              <a:ext cx="1905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10200" y="6399212"/>
              <a:ext cx="1676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305800" cy="6019800"/>
          </a:xfrm>
        </p:spPr>
        <p:txBody>
          <a:bodyPr/>
          <a:lstStyle/>
          <a:p>
            <a:pPr algn="just"/>
            <a:r>
              <a:rPr lang="en-US" dirty="0" smtClean="0"/>
              <a:t> Pair of Points: </a:t>
            </a:r>
            <a:r>
              <a:rPr lang="en-US" sz="2400" dirty="0" smtClean="0"/>
              <a:t>Using this, it is normally  used to probe gray scale images to highlight periodicities in an Image.</a:t>
            </a:r>
          </a:p>
          <a:p>
            <a:pPr algn="just">
              <a:buNone/>
            </a:pPr>
            <a:r>
              <a:rPr lang="en-US" sz="2400" dirty="0" smtClean="0"/>
              <a:t>	</a:t>
            </a:r>
            <a:r>
              <a:rPr lang="en-US" sz="2400" dirty="0" err="1" smtClean="0"/>
              <a:t>Eg</a:t>
            </a:r>
            <a:r>
              <a:rPr lang="en-US" sz="2400" dirty="0" smtClean="0"/>
              <a:t>: (X, Y)</a:t>
            </a:r>
          </a:p>
          <a:p>
            <a:pPr algn="just"/>
            <a:r>
              <a:rPr lang="en-US" sz="2400" dirty="0" smtClean="0"/>
              <a:t>Composite SE: This SE contains two non-overlapping SE, sharing same origin. </a:t>
            </a:r>
          </a:p>
          <a:p>
            <a:pPr algn="just">
              <a:buNone/>
            </a:pPr>
            <a:r>
              <a:rPr lang="en-US" sz="2400" dirty="0" smtClean="0"/>
              <a:t>	</a:t>
            </a:r>
            <a:r>
              <a:rPr lang="en-US" sz="2400" dirty="0" err="1" smtClean="0"/>
              <a:t>Eg</a:t>
            </a:r>
            <a:r>
              <a:rPr lang="en-US" sz="2400" dirty="0" smtClean="0"/>
              <a:t>:</a:t>
            </a:r>
          </a:p>
          <a:p>
            <a:pPr algn="just"/>
            <a:endParaRPr lang="en-US" sz="2400" dirty="0" smtClean="0"/>
          </a:p>
          <a:p>
            <a:pPr algn="just">
              <a:buNone/>
            </a:pPr>
            <a:r>
              <a:rPr lang="en-US" sz="2400" dirty="0" smtClean="0"/>
              <a:t> </a:t>
            </a:r>
          </a:p>
          <a:p>
            <a:pPr algn="just"/>
            <a:r>
              <a:rPr lang="en-US" sz="2400" dirty="0" smtClean="0"/>
              <a:t>Elementary SE: In this type, a pixel and its neighbor are considered in to form SE. </a:t>
            </a:r>
          </a:p>
          <a:p>
            <a:pPr algn="just">
              <a:buNone/>
            </a:pPr>
            <a:r>
              <a:rPr lang="en-US" sz="2400" dirty="0" smtClean="0"/>
              <a:t> 	</a:t>
            </a:r>
            <a:r>
              <a:rPr lang="en-US" sz="2400" dirty="0" err="1" smtClean="0"/>
              <a:t>Eg</a:t>
            </a:r>
            <a:r>
              <a:rPr lang="en-US" sz="2400" dirty="0" smtClean="0"/>
              <a:t>: 3x3 filter mask, Triangular Mask, Circular Mask, etc.</a:t>
            </a:r>
          </a:p>
          <a:p>
            <a:pPr algn="just">
              <a:buNone/>
            </a:pPr>
            <a:endParaRPr lang="en-US" sz="2400" dirty="0" smtClean="0"/>
          </a:p>
          <a:p>
            <a:pPr algn="just"/>
            <a:endParaRPr lang="en-US" sz="2400" dirty="0"/>
          </a:p>
        </p:txBody>
      </p:sp>
      <p:grpSp>
        <p:nvGrpSpPr>
          <p:cNvPr id="7" name="Group 6"/>
          <p:cNvGrpSpPr/>
          <p:nvPr/>
        </p:nvGrpSpPr>
        <p:grpSpPr>
          <a:xfrm>
            <a:off x="3581400" y="2667000"/>
            <a:ext cx="1676400" cy="914400"/>
            <a:chOff x="3581400" y="2667000"/>
            <a:chExt cx="1676400" cy="914400"/>
          </a:xfrm>
        </p:grpSpPr>
        <p:sp>
          <p:nvSpPr>
            <p:cNvPr id="4" name="Oval 3"/>
            <p:cNvSpPr/>
            <p:nvPr/>
          </p:nvSpPr>
          <p:spPr>
            <a:xfrm>
              <a:off x="3581400" y="2667000"/>
              <a:ext cx="9906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191000" y="2667000"/>
              <a:ext cx="10668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343400" y="30480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962400" y="5181600"/>
            <a:ext cx="2286001" cy="1600200"/>
            <a:chOff x="3962400" y="5181600"/>
            <a:chExt cx="2286001" cy="1600200"/>
          </a:xfrm>
        </p:grpSpPr>
        <p:sp>
          <p:nvSpPr>
            <p:cNvPr id="8" name="Isosceles Triangle 7"/>
            <p:cNvSpPr/>
            <p:nvPr/>
          </p:nvSpPr>
          <p:spPr>
            <a:xfrm>
              <a:off x="4267200" y="5410200"/>
              <a:ext cx="1676400" cy="1066800"/>
            </a:xfrm>
            <a:prstGeom prst="triangle">
              <a:avLst/>
            </a:prstGeom>
            <a:solidFill>
              <a:schemeClr val="accent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rot="5400000">
              <a:off x="4914900" y="5980906"/>
              <a:ext cx="1600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304506" y="5980906"/>
              <a:ext cx="1600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3771106" y="5980906"/>
              <a:ext cx="1600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3962400" y="5410200"/>
              <a:ext cx="2209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0800000">
              <a:off x="3962401" y="5865811"/>
              <a:ext cx="2209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a:off x="3962401" y="6323011"/>
              <a:ext cx="2209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0800000">
              <a:off x="4038601" y="6704011"/>
              <a:ext cx="2209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Dilation</a:t>
            </a:r>
            <a:endParaRPr lang="en-US" dirty="0"/>
          </a:p>
        </p:txBody>
      </p:sp>
      <p:sp>
        <p:nvSpPr>
          <p:cNvPr id="3" name="Content Placeholder 2"/>
          <p:cNvSpPr>
            <a:spLocks noGrp="1"/>
          </p:cNvSpPr>
          <p:nvPr>
            <p:ph idx="1"/>
          </p:nvPr>
        </p:nvSpPr>
        <p:spPr>
          <a:xfrm>
            <a:off x="228600" y="1524000"/>
            <a:ext cx="8686800" cy="5181600"/>
          </a:xfrm>
        </p:spPr>
        <p:txBody>
          <a:bodyPr>
            <a:normAutofit/>
          </a:bodyPr>
          <a:lstStyle/>
          <a:p>
            <a:pPr marL="274320" lvl="2" indent="-274320">
              <a:buClr>
                <a:schemeClr val="accent3"/>
              </a:buClr>
              <a:buSzPct val="95000"/>
            </a:pPr>
            <a:r>
              <a:rPr lang="en-US" sz="2200" dirty="0" smtClean="0"/>
              <a:t>Dilation is used for expanding an element A by using structuring element B</a:t>
            </a:r>
          </a:p>
          <a:p>
            <a:r>
              <a:rPr lang="en-US" sz="2200" dirty="0" smtClean="0"/>
              <a:t>Dilation of A by B and is defined by the following equation:</a:t>
            </a:r>
          </a:p>
          <a:p>
            <a:pPr>
              <a:buNone/>
            </a:pPr>
            <a:endParaRPr lang="en-US" sz="2200" dirty="0" smtClean="0"/>
          </a:p>
          <a:p>
            <a:pPr>
              <a:buNone/>
            </a:pPr>
            <a:endParaRPr lang="en-US" sz="2200" dirty="0" smtClean="0"/>
          </a:p>
          <a:p>
            <a:r>
              <a:rPr lang="en-US" sz="2200" dirty="0" smtClean="0"/>
              <a:t>This equation is based on obtaining the reflection 0f B about its origin and shifting this reflection by z.</a:t>
            </a:r>
          </a:p>
          <a:p>
            <a:endParaRPr lang="en-US" sz="2200" dirty="0" smtClean="0"/>
          </a:p>
          <a:p>
            <a:pPr algn="just"/>
            <a:r>
              <a:rPr lang="en-US" sz="2200" dirty="0" smtClean="0"/>
              <a:t>The dilation of A by B is the set of all points in z, such that    A &amp; </a:t>
            </a:r>
          </a:p>
          <a:p>
            <a:pPr algn="just">
              <a:buNone/>
            </a:pPr>
            <a:r>
              <a:rPr lang="en-US" sz="2200" dirty="0" smtClean="0"/>
              <a:t>	overlap by at least one element. Based  On this interpretation the equation of (9.2-1) can be rewritten as: </a:t>
            </a:r>
          </a:p>
          <a:p>
            <a:pPr>
              <a:buNone/>
            </a:pPr>
            <a:endParaRPr lang="en-US" sz="2000" dirty="0" smtClean="0"/>
          </a:p>
          <a:p>
            <a:pPr>
              <a:buNone/>
            </a:pPr>
            <a:endParaRPr lang="en-US" sz="2000" dirty="0"/>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1" name="Rectangle 7"/>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0" y="885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8" name="Rectangle 14"/>
          <p:cNvSpPr>
            <a:spLocks noChangeArrowheads="1"/>
          </p:cNvSpPr>
          <p:nvPr/>
        </p:nvSpPr>
        <p:spPr bwMode="auto">
          <a:xfrm>
            <a:off x="0" y="1104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9" name="Picture 1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924800" y="4648200"/>
            <a:ext cx="181216" cy="382568"/>
          </a:xfrm>
          <a:prstGeom prst="rect">
            <a:avLst/>
          </a:prstGeom>
          <a:noFill/>
        </p:spPr>
      </p:pic>
      <p:sp>
        <p:nvSpPr>
          <p:cNvPr id="1041" name="Rectangle 17"/>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3"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4" name="Rectangle 20"/>
          <p:cNvSpPr>
            <a:spLocks noChangeArrowheads="1"/>
          </p:cNvSpPr>
          <p:nvPr/>
        </p:nvSpPr>
        <p:spPr bwMode="auto">
          <a:xfrm>
            <a:off x="0" y="1000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6"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45" name="Picture 2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95400" y="2819400"/>
            <a:ext cx="5476875" cy="476250"/>
          </a:xfrm>
          <a:prstGeom prst="rect">
            <a:avLst/>
          </a:prstGeom>
          <a:noFill/>
        </p:spPr>
      </p:pic>
      <p:sp>
        <p:nvSpPr>
          <p:cNvPr id="1047" name="Rectangle 2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9"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0" name="Rectangle 26"/>
          <p:cNvSpPr>
            <a:spLocks noChangeArrowheads="1"/>
          </p:cNvSpPr>
          <p:nvPr/>
        </p:nvSpPr>
        <p:spPr bwMode="auto">
          <a:xfrm>
            <a:off x="0" y="1419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2" name="Rectangle 2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51" name="Picture 2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05000" y="5943600"/>
            <a:ext cx="5438775" cy="504825"/>
          </a:xfrm>
          <a:prstGeom prst="rect">
            <a:avLst/>
          </a:prstGeom>
          <a:noFill/>
        </p:spPr>
      </p:pic>
      <p:sp>
        <p:nvSpPr>
          <p:cNvPr id="1053" name="Rectangle 29"/>
          <p:cNvSpPr>
            <a:spLocks noChangeArrowheads="1"/>
          </p:cNvSpPr>
          <p:nvPr/>
        </p:nvSpPr>
        <p:spPr bwMode="auto">
          <a:xfrm>
            <a:off x="0" y="962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Rectangle 23"/>
          <p:cNvSpPr/>
          <p:nvPr/>
        </p:nvSpPr>
        <p:spPr>
          <a:xfrm>
            <a:off x="5410200" y="2743200"/>
            <a:ext cx="1676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96000" y="5791200"/>
            <a:ext cx="1676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IE" smtClean="0"/>
              <a:t>Dilation Example 1</a:t>
            </a:r>
            <a:endParaRPr lang="en-US" smtClean="0"/>
          </a:p>
        </p:txBody>
      </p:sp>
      <p:pic>
        <p:nvPicPr>
          <p:cNvPr id="27651" name="Picture 4" descr="dilation"/>
          <p:cNvPicPr>
            <a:picLocks noChangeAspect="1" noChangeArrowheads="1"/>
          </p:cNvPicPr>
          <p:nvPr/>
        </p:nvPicPr>
        <p:blipFill>
          <a:blip r:embed="rId3"/>
          <a:srcRect/>
          <a:stretch>
            <a:fillRect/>
          </a:stretch>
        </p:blipFill>
        <p:spPr bwMode="auto">
          <a:xfrm>
            <a:off x="431800" y="1301750"/>
            <a:ext cx="8264525" cy="2425700"/>
          </a:xfrm>
          <a:prstGeom prst="rect">
            <a:avLst/>
          </a:prstGeom>
          <a:noFill/>
          <a:ln w="9525">
            <a:noFill/>
            <a:miter lim="800000"/>
            <a:headEnd/>
            <a:tailEnd/>
          </a:ln>
        </p:spPr>
      </p:pic>
      <p:sp>
        <p:nvSpPr>
          <p:cNvPr id="27652" name="Text Box 5"/>
          <p:cNvSpPr txBox="1">
            <a:spLocks noChangeArrowheads="1"/>
          </p:cNvSpPr>
          <p:nvPr/>
        </p:nvSpPr>
        <p:spPr bwMode="auto">
          <a:xfrm>
            <a:off x="898525" y="3451225"/>
            <a:ext cx="1657350" cy="366713"/>
          </a:xfrm>
          <a:prstGeom prst="rect">
            <a:avLst/>
          </a:prstGeom>
          <a:noFill/>
          <a:ln w="12700">
            <a:noFill/>
            <a:miter lim="800000"/>
            <a:headEnd/>
            <a:tailEnd/>
          </a:ln>
        </p:spPr>
        <p:txBody>
          <a:bodyPr wrap="none">
            <a:spAutoFit/>
          </a:bodyPr>
          <a:lstStyle/>
          <a:p>
            <a:pPr algn="ctr"/>
            <a:r>
              <a:rPr lang="en-IE"/>
              <a:t>Original image</a:t>
            </a:r>
            <a:endParaRPr lang="en-US"/>
          </a:p>
        </p:txBody>
      </p:sp>
      <p:sp>
        <p:nvSpPr>
          <p:cNvPr id="27653" name="Text Box 6"/>
          <p:cNvSpPr txBox="1">
            <a:spLocks noChangeArrowheads="1"/>
          </p:cNvSpPr>
          <p:nvPr/>
        </p:nvSpPr>
        <p:spPr bwMode="auto">
          <a:xfrm>
            <a:off x="3152775" y="3376613"/>
            <a:ext cx="2228850" cy="915987"/>
          </a:xfrm>
          <a:prstGeom prst="rect">
            <a:avLst/>
          </a:prstGeom>
          <a:noFill/>
          <a:ln w="12700">
            <a:noFill/>
            <a:miter lim="800000"/>
            <a:headEnd/>
            <a:tailEnd/>
          </a:ln>
        </p:spPr>
        <p:txBody>
          <a:bodyPr>
            <a:spAutoFit/>
          </a:bodyPr>
          <a:lstStyle/>
          <a:p>
            <a:pPr algn="ctr"/>
            <a:r>
              <a:rPr lang="en-IE"/>
              <a:t>Dilation by 3*3 square structuring element</a:t>
            </a:r>
            <a:endParaRPr lang="en-US"/>
          </a:p>
        </p:txBody>
      </p:sp>
      <p:sp>
        <p:nvSpPr>
          <p:cNvPr id="27654" name="Text Box 7"/>
          <p:cNvSpPr txBox="1">
            <a:spLocks noChangeArrowheads="1"/>
          </p:cNvSpPr>
          <p:nvPr/>
        </p:nvSpPr>
        <p:spPr bwMode="auto">
          <a:xfrm>
            <a:off x="5605463" y="3405188"/>
            <a:ext cx="2368550" cy="915987"/>
          </a:xfrm>
          <a:prstGeom prst="rect">
            <a:avLst/>
          </a:prstGeom>
          <a:noFill/>
          <a:ln w="12700">
            <a:noFill/>
            <a:miter lim="800000"/>
            <a:headEnd/>
            <a:tailEnd/>
          </a:ln>
        </p:spPr>
        <p:txBody>
          <a:bodyPr>
            <a:spAutoFit/>
          </a:bodyPr>
          <a:lstStyle/>
          <a:p>
            <a:pPr algn="ctr"/>
            <a:r>
              <a:rPr lang="en-IE"/>
              <a:t>Dilation by 5*5 square structuring element</a:t>
            </a:r>
            <a:endParaRPr lang="en-US"/>
          </a:p>
        </p:txBody>
      </p:sp>
      <p:sp>
        <p:nvSpPr>
          <p:cNvPr id="27655" name="Rectangle 8"/>
          <p:cNvSpPr>
            <a:spLocks noChangeArrowheads="1"/>
          </p:cNvSpPr>
          <p:nvPr/>
        </p:nvSpPr>
        <p:spPr bwMode="auto">
          <a:xfrm>
            <a:off x="0" y="6334125"/>
            <a:ext cx="9144000" cy="523875"/>
          </a:xfrm>
          <a:prstGeom prst="rect">
            <a:avLst/>
          </a:prstGeom>
          <a:noFill/>
          <a:ln w="9525">
            <a:noFill/>
            <a:miter lim="800000"/>
            <a:headEnd/>
            <a:tailEnd/>
          </a:ln>
        </p:spPr>
        <p:txBody>
          <a:bodyPr/>
          <a:lstStyle/>
          <a:p>
            <a:pPr algn="ctr">
              <a:spcBef>
                <a:spcPct val="20000"/>
              </a:spcBef>
            </a:pPr>
            <a:r>
              <a:rPr lang="en-IE" sz="2400" b="1"/>
              <a:t>Watch out:</a:t>
            </a:r>
            <a:r>
              <a:rPr lang="en-IE" sz="2400"/>
              <a:t> In these examples a 1 refers to a black pixel!</a:t>
            </a:r>
            <a:endParaRPr lang="en-US" sz="24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Dilation – Example 1</a:t>
            </a:r>
            <a:endParaRPr lang="en-US" dirty="0"/>
          </a:p>
        </p:txBody>
      </p:sp>
      <p:pic>
        <p:nvPicPr>
          <p:cNvPr id="5" name="Content Placeholder 4" descr="dilation1.JPG"/>
          <p:cNvPicPr>
            <a:picLocks noGrp="1" noChangeAspect="1"/>
          </p:cNvPicPr>
          <p:nvPr>
            <p:ph idx="1"/>
          </p:nvPr>
        </p:nvPicPr>
        <p:blipFill>
          <a:blip r:embed="rId2" cstate="print"/>
          <a:stretch>
            <a:fillRect/>
          </a:stretch>
        </p:blipFill>
        <p:spPr>
          <a:xfrm>
            <a:off x="152400" y="2209800"/>
            <a:ext cx="8719931" cy="32004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Dilation – Example 2</a:t>
            </a:r>
            <a:endParaRPr lang="en-US" dirty="0"/>
          </a:p>
        </p:txBody>
      </p:sp>
      <p:pic>
        <p:nvPicPr>
          <p:cNvPr id="8" name="Content Placeholder 7" descr="dilation3.JPG"/>
          <p:cNvPicPr>
            <a:picLocks noGrp="1" noChangeAspect="1"/>
          </p:cNvPicPr>
          <p:nvPr>
            <p:ph idx="1"/>
          </p:nvPr>
        </p:nvPicPr>
        <p:blipFill>
          <a:blip r:embed="rId2" cstate="print"/>
          <a:stretch>
            <a:fillRect/>
          </a:stretch>
        </p:blipFill>
        <p:spPr>
          <a:xfrm>
            <a:off x="0" y="1876779"/>
            <a:ext cx="9031656" cy="47244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Dilation – A More interesting Example</a:t>
            </a:r>
            <a:endParaRPr lang="en-US" dirty="0"/>
          </a:p>
        </p:txBody>
      </p:sp>
      <p:pic>
        <p:nvPicPr>
          <p:cNvPr id="4" name="Content Placeholder 3" descr="dilation.JPG"/>
          <p:cNvPicPr>
            <a:picLocks noGrp="1" noChangeAspect="1"/>
          </p:cNvPicPr>
          <p:nvPr>
            <p:ph idx="1"/>
          </p:nvPr>
        </p:nvPicPr>
        <p:blipFill>
          <a:blip r:embed="rId2" cstate="print"/>
          <a:stretch>
            <a:fillRect/>
          </a:stretch>
        </p:blipFill>
        <p:spPr>
          <a:xfrm>
            <a:off x="152400" y="1842912"/>
            <a:ext cx="8850602" cy="47244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a:bodyPr>
          <a:lstStyle/>
          <a:p>
            <a:pPr>
              <a:buNone/>
            </a:pPr>
            <a:r>
              <a:rPr lang="en-US" b="1" dirty="0" smtClean="0"/>
              <a:t>Problem: </a:t>
            </a:r>
            <a:r>
              <a:rPr lang="en-US" dirty="0" smtClean="0"/>
              <a:t>A set A= {(3,4); (4,4); (3,5); (4,5) } and A SE, B= {(0,0); (0,1)}</a:t>
            </a:r>
          </a:p>
          <a:p>
            <a:pPr>
              <a:buNone/>
            </a:pPr>
            <a:r>
              <a:rPr lang="en-US" dirty="0" smtClean="0"/>
              <a:t>Find: A dilated by B OR    A         B?</a:t>
            </a:r>
          </a:p>
          <a:p>
            <a:pPr>
              <a:buNone/>
            </a:pPr>
            <a:r>
              <a:rPr lang="en-US" b="1" dirty="0" smtClean="0"/>
              <a:t>Solution:</a:t>
            </a:r>
          </a:p>
          <a:p>
            <a:pPr>
              <a:buNone/>
            </a:pPr>
            <a:r>
              <a:rPr lang="en-US" b="1" i="1" dirty="0" smtClean="0"/>
              <a:t>Step 1: </a:t>
            </a:r>
            <a:r>
              <a:rPr lang="en-US" dirty="0" smtClean="0"/>
              <a:t>A translated by B </a:t>
            </a:r>
          </a:p>
          <a:p>
            <a:pPr lvl="1">
              <a:buNone/>
            </a:pPr>
            <a:endParaRPr lang="en-US" dirty="0" smtClean="0"/>
          </a:p>
          <a:p>
            <a:pPr lvl="1">
              <a:buNone/>
            </a:pPr>
            <a:endParaRPr lang="en-US" dirty="0" smtClean="0"/>
          </a:p>
          <a:p>
            <a:pPr lvl="1">
              <a:buNone/>
            </a:pPr>
            <a:endParaRPr lang="en-US" dirty="0"/>
          </a:p>
          <a:p>
            <a:pPr lvl="1">
              <a:buNone/>
            </a:pPr>
            <a:endParaRPr lang="en-US" dirty="0" smtClean="0"/>
          </a:p>
          <a:p>
            <a:pPr>
              <a:buNone/>
            </a:pPr>
            <a:r>
              <a:rPr lang="en-US" dirty="0" smtClean="0"/>
              <a:t> </a:t>
            </a:r>
            <a:r>
              <a:rPr lang="en-US" b="1" i="1" dirty="0" smtClean="0"/>
              <a:t>Step 2: </a:t>
            </a:r>
            <a:r>
              <a:rPr lang="en-US" dirty="0" smtClean="0"/>
              <a:t>Determine union of all points in step1</a:t>
            </a:r>
          </a:p>
          <a:p>
            <a:pPr>
              <a:buNone/>
            </a:pPr>
            <a:r>
              <a:rPr lang="en-US" dirty="0" smtClean="0"/>
              <a:t> 	</a:t>
            </a:r>
            <a:endParaRPr lang="en-US" dirty="0"/>
          </a:p>
        </p:txBody>
      </p:sp>
      <p:pic>
        <p:nvPicPr>
          <p:cNvPr id="4" name="Picture 3"/>
          <p:cNvPicPr>
            <a:picLocks noChangeAspect="1" noChangeArrowheads="1"/>
          </p:cNvPicPr>
          <p:nvPr/>
        </p:nvPicPr>
        <p:blipFill>
          <a:blip r:embed="rId2"/>
          <a:srcRect/>
          <a:stretch>
            <a:fillRect/>
          </a:stretch>
        </p:blipFill>
        <p:spPr bwMode="auto">
          <a:xfrm>
            <a:off x="5029200" y="1371600"/>
            <a:ext cx="571500" cy="590550"/>
          </a:xfrm>
          <a:prstGeom prst="rect">
            <a:avLst/>
          </a:prstGeom>
          <a:noFill/>
          <a:ln w="9525">
            <a:noFill/>
            <a:miter lim="800000"/>
            <a:headEnd/>
            <a:tailEnd/>
          </a:ln>
          <a:effectLst/>
        </p:spPr>
      </p:pic>
    </p:spTree>
    <p:extLst>
      <p:ext uri="{BB962C8B-B14F-4D97-AF65-F5344CB8AC3E}">
        <p14:creationId xmlns:p14="http://schemas.microsoft.com/office/powerpoint/2010/main" val="239188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533400" y="1371600"/>
            <a:ext cx="8229600" cy="4953000"/>
          </a:xfrm>
        </p:spPr>
        <p:txBody>
          <a:bodyPr>
            <a:normAutofit/>
          </a:bodyPr>
          <a:lstStyle/>
          <a:p>
            <a:r>
              <a:rPr lang="en-US" dirty="0" smtClean="0"/>
              <a:t>On completion you will learn:</a:t>
            </a:r>
          </a:p>
          <a:p>
            <a:pPr lvl="1"/>
            <a:r>
              <a:rPr lang="en-US" dirty="0" smtClean="0"/>
              <a:t>What is Morphology?</a:t>
            </a:r>
          </a:p>
          <a:p>
            <a:pPr lvl="1"/>
            <a:r>
              <a:rPr lang="en-US" dirty="0" smtClean="0"/>
              <a:t>Structural Element and Its types</a:t>
            </a:r>
          </a:p>
          <a:p>
            <a:pPr lvl="1"/>
            <a:r>
              <a:rPr lang="en-US" dirty="0" smtClean="0"/>
              <a:t>Properties of Morphological Operator</a:t>
            </a:r>
          </a:p>
          <a:p>
            <a:pPr lvl="1"/>
            <a:r>
              <a:rPr lang="en-US" dirty="0" smtClean="0"/>
              <a:t> Morphological Image Processing Techniques</a:t>
            </a:r>
          </a:p>
          <a:p>
            <a:pPr lvl="2"/>
            <a:r>
              <a:rPr lang="en-US" dirty="0" smtClean="0"/>
              <a:t> Dilation</a:t>
            </a:r>
          </a:p>
          <a:p>
            <a:pPr lvl="2"/>
            <a:r>
              <a:rPr lang="en-US" dirty="0" smtClean="0"/>
              <a:t>Erosion</a:t>
            </a:r>
          </a:p>
          <a:p>
            <a:pPr lvl="2"/>
            <a:r>
              <a:rPr lang="en-US" dirty="0" smtClean="0"/>
              <a:t>Opening</a:t>
            </a:r>
          </a:p>
          <a:p>
            <a:pPr lvl="2"/>
            <a:r>
              <a:rPr lang="en-US" dirty="0" smtClean="0"/>
              <a:t>Closing</a:t>
            </a:r>
          </a:p>
          <a:p>
            <a:pPr lvl="1"/>
            <a:r>
              <a:rPr lang="en-US" dirty="0" smtClean="0"/>
              <a:t>Applications</a:t>
            </a:r>
          </a:p>
          <a:p>
            <a:pPr lvl="2"/>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a:bodyPr>
          <a:lstStyle/>
          <a:p>
            <a:pPr>
              <a:buNone/>
            </a:pPr>
            <a:r>
              <a:rPr lang="en-US" b="1" dirty="0" smtClean="0"/>
              <a:t>Problem: </a:t>
            </a:r>
            <a:r>
              <a:rPr lang="en-US" dirty="0" smtClean="0"/>
              <a:t>A set A= {(3,4); (4,4); (3,5); (4,5) } and A SE, B= {(0,0); (0,1)}</a:t>
            </a:r>
          </a:p>
          <a:p>
            <a:pPr>
              <a:buNone/>
            </a:pPr>
            <a:r>
              <a:rPr lang="en-US" dirty="0" smtClean="0"/>
              <a:t>Find: A dilated by B OR    A         B?</a:t>
            </a:r>
          </a:p>
          <a:p>
            <a:pPr>
              <a:buNone/>
            </a:pPr>
            <a:r>
              <a:rPr lang="en-US" b="1" dirty="0" smtClean="0"/>
              <a:t>Solution:</a:t>
            </a:r>
          </a:p>
          <a:p>
            <a:pPr>
              <a:buNone/>
            </a:pPr>
            <a:r>
              <a:rPr lang="en-US" b="1" i="1" dirty="0" smtClean="0"/>
              <a:t>Step 1: </a:t>
            </a:r>
            <a:r>
              <a:rPr lang="en-US" dirty="0" smtClean="0"/>
              <a:t>A translated by B </a:t>
            </a:r>
          </a:p>
          <a:p>
            <a:pPr lvl="1">
              <a:buNone/>
            </a:pPr>
            <a:r>
              <a:rPr lang="en-US" dirty="0" smtClean="0"/>
              <a:t>(3,4)</a:t>
            </a:r>
            <a:r>
              <a:rPr lang="en-US" baseline="-25000" dirty="0" smtClean="0"/>
              <a:t>B </a:t>
            </a:r>
            <a:r>
              <a:rPr lang="en-US" dirty="0" smtClean="0"/>
              <a:t>= (3,4)  (3,5)</a:t>
            </a:r>
          </a:p>
          <a:p>
            <a:pPr lvl="1">
              <a:buNone/>
            </a:pPr>
            <a:r>
              <a:rPr lang="en-US" dirty="0" smtClean="0"/>
              <a:t>(4,4)</a:t>
            </a:r>
            <a:r>
              <a:rPr lang="en-US" baseline="-25000" dirty="0" smtClean="0"/>
              <a:t>B </a:t>
            </a:r>
            <a:r>
              <a:rPr lang="en-US" dirty="0" smtClean="0"/>
              <a:t>= (4,4)  (4,5)</a:t>
            </a:r>
          </a:p>
          <a:p>
            <a:pPr lvl="1">
              <a:buNone/>
            </a:pPr>
            <a:r>
              <a:rPr lang="en-US" dirty="0" smtClean="0"/>
              <a:t> (3,5)</a:t>
            </a:r>
            <a:r>
              <a:rPr lang="en-US" baseline="-25000" dirty="0" smtClean="0"/>
              <a:t>B </a:t>
            </a:r>
            <a:r>
              <a:rPr lang="en-US" dirty="0" smtClean="0"/>
              <a:t>= (3,5)  (3,6)</a:t>
            </a:r>
          </a:p>
          <a:p>
            <a:pPr lvl="1">
              <a:buNone/>
            </a:pPr>
            <a:r>
              <a:rPr lang="en-US" dirty="0" smtClean="0"/>
              <a:t>(4,5)</a:t>
            </a:r>
            <a:r>
              <a:rPr lang="en-US" baseline="-25000" dirty="0" smtClean="0"/>
              <a:t>B </a:t>
            </a:r>
            <a:r>
              <a:rPr lang="en-US" dirty="0" smtClean="0"/>
              <a:t>= (4,5)  (4,6)</a:t>
            </a:r>
          </a:p>
          <a:p>
            <a:pPr>
              <a:buNone/>
            </a:pPr>
            <a:r>
              <a:rPr lang="en-US" dirty="0" smtClean="0"/>
              <a:t> </a:t>
            </a:r>
            <a:r>
              <a:rPr lang="en-US" b="1" i="1" dirty="0" smtClean="0"/>
              <a:t>Step 2: </a:t>
            </a:r>
            <a:r>
              <a:rPr lang="en-US" dirty="0" smtClean="0"/>
              <a:t>Determine union of all points in step1</a:t>
            </a:r>
          </a:p>
          <a:p>
            <a:pPr>
              <a:buNone/>
            </a:pPr>
            <a:r>
              <a:rPr lang="en-US" dirty="0" smtClean="0"/>
              <a:t> 	(3,4)  (3,5) (4,4) (3,6) (4,5)  (4,6)</a:t>
            </a:r>
            <a:endParaRPr lang="en-US" dirty="0"/>
          </a:p>
        </p:txBody>
      </p:sp>
      <p:pic>
        <p:nvPicPr>
          <p:cNvPr id="4" name="Picture 3"/>
          <p:cNvPicPr>
            <a:picLocks noChangeAspect="1" noChangeArrowheads="1"/>
          </p:cNvPicPr>
          <p:nvPr/>
        </p:nvPicPr>
        <p:blipFill>
          <a:blip r:embed="rId2"/>
          <a:srcRect/>
          <a:stretch>
            <a:fillRect/>
          </a:stretch>
        </p:blipFill>
        <p:spPr bwMode="auto">
          <a:xfrm>
            <a:off x="5029200" y="1371600"/>
            <a:ext cx="571500" cy="5905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smtClean="0"/>
              <a:t>Application of Dilation</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411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1394" y="2286000"/>
            <a:ext cx="457200" cy="430887"/>
          </a:xfrm>
          <a:prstGeom prst="rect">
            <a:avLst/>
          </a:prstGeom>
          <a:noFill/>
        </p:spPr>
        <p:txBody>
          <a:bodyPr wrap="square" rtlCol="0">
            <a:spAutoFit/>
          </a:bodyPr>
          <a:lstStyle/>
          <a:p>
            <a:r>
              <a:rPr lang="en-US" sz="2200" b="1" dirty="0" smtClean="0"/>
              <a:t> X</a:t>
            </a:r>
            <a:endParaRPr lang="en-US" sz="2200" b="1" dirty="0"/>
          </a:p>
        </p:txBody>
      </p:sp>
      <p:sp>
        <p:nvSpPr>
          <p:cNvPr id="6" name="TextBox 5"/>
          <p:cNvSpPr txBox="1"/>
          <p:nvPr/>
        </p:nvSpPr>
        <p:spPr>
          <a:xfrm>
            <a:off x="8229600" y="1295400"/>
            <a:ext cx="457200" cy="430887"/>
          </a:xfrm>
          <a:prstGeom prst="rect">
            <a:avLst/>
          </a:prstGeom>
          <a:noFill/>
        </p:spPr>
        <p:txBody>
          <a:bodyPr wrap="square" rtlCol="0">
            <a:spAutoFit/>
          </a:bodyPr>
          <a:lstStyle/>
          <a:p>
            <a:r>
              <a:rPr lang="en-US" sz="2200" b="1" dirty="0" smtClean="0"/>
              <a:t> B</a:t>
            </a:r>
            <a:endParaRPr lang="en-US" sz="22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390343"/>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15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b="1" dirty="0" smtClean="0"/>
              <a:t>Application of Dilation</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411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1394" y="2286000"/>
            <a:ext cx="457200" cy="430887"/>
          </a:xfrm>
          <a:prstGeom prst="rect">
            <a:avLst/>
          </a:prstGeom>
          <a:noFill/>
        </p:spPr>
        <p:txBody>
          <a:bodyPr wrap="square" rtlCol="0">
            <a:spAutoFit/>
          </a:bodyPr>
          <a:lstStyle/>
          <a:p>
            <a:r>
              <a:rPr lang="en-US" sz="2200" b="1" dirty="0" smtClean="0"/>
              <a:t> X</a:t>
            </a:r>
            <a:endParaRPr lang="en-US" sz="2200" b="1" dirty="0"/>
          </a:p>
        </p:txBody>
      </p:sp>
      <p:sp>
        <p:nvSpPr>
          <p:cNvPr id="6" name="TextBox 5"/>
          <p:cNvSpPr txBox="1"/>
          <p:nvPr/>
        </p:nvSpPr>
        <p:spPr>
          <a:xfrm>
            <a:off x="8229600" y="1295400"/>
            <a:ext cx="457200" cy="430887"/>
          </a:xfrm>
          <a:prstGeom prst="rect">
            <a:avLst/>
          </a:prstGeom>
          <a:noFill/>
        </p:spPr>
        <p:txBody>
          <a:bodyPr wrap="square" rtlCol="0">
            <a:spAutoFit/>
          </a:bodyPr>
          <a:lstStyle/>
          <a:p>
            <a:r>
              <a:rPr lang="en-US" sz="2200" b="1" dirty="0" smtClean="0"/>
              <a:t> B</a:t>
            </a:r>
            <a:endParaRPr lang="en-US" sz="22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390343"/>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4114800" cy="396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5186065"/>
            <a:ext cx="8153400" cy="769441"/>
          </a:xfrm>
          <a:prstGeom prst="rect">
            <a:avLst/>
          </a:prstGeom>
          <a:noFill/>
        </p:spPr>
        <p:txBody>
          <a:bodyPr wrap="square" rtlCol="0">
            <a:spAutoFit/>
          </a:bodyPr>
          <a:lstStyle/>
          <a:p>
            <a:r>
              <a:rPr lang="en-US" sz="2200" b="1" dirty="0" smtClean="0"/>
              <a:t>Result of Dilation in which the noise are removed, But the boundary gets expanded.</a:t>
            </a:r>
            <a:endParaRPr lang="en-US" sz="2200" b="1" dirty="0"/>
          </a:p>
        </p:txBody>
      </p:sp>
    </p:spTree>
    <p:extLst>
      <p:ext uri="{BB962C8B-B14F-4D97-AF65-F5344CB8AC3E}">
        <p14:creationId xmlns:p14="http://schemas.microsoft.com/office/powerpoint/2010/main" val="275408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Erosion</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pPr marL="274320" lvl="2" indent="-274320">
              <a:buClr>
                <a:schemeClr val="accent3"/>
              </a:buClr>
              <a:buSzPct val="95000"/>
            </a:pPr>
            <a:r>
              <a:rPr lang="en-US" sz="3200" dirty="0" smtClean="0"/>
              <a:t>Erosion is used  for shrinking of element A by using element B</a:t>
            </a:r>
          </a:p>
          <a:p>
            <a:r>
              <a:rPr lang="en-US" dirty="0" smtClean="0"/>
              <a:t>Erosion for Sets A and B in Z</a:t>
            </a:r>
            <a:r>
              <a:rPr lang="en-US" baseline="30000" dirty="0" smtClean="0"/>
              <a:t>2</a:t>
            </a:r>
            <a:r>
              <a:rPr lang="en-US" dirty="0" smtClean="0"/>
              <a:t>, is defined by the </a:t>
            </a:r>
          </a:p>
          <a:p>
            <a:pPr>
              <a:buNone/>
            </a:pPr>
            <a:r>
              <a:rPr lang="en-US" dirty="0" smtClean="0"/>
              <a:t>following equation:</a:t>
            </a:r>
          </a:p>
          <a:p>
            <a:pPr>
              <a:buNone/>
            </a:pPr>
            <a:endParaRPr lang="en-US" dirty="0" smtClean="0"/>
          </a:p>
          <a:p>
            <a:pPr>
              <a:buNone/>
            </a:pPr>
            <a:endParaRPr lang="en-US" dirty="0" smtClean="0"/>
          </a:p>
          <a:p>
            <a:pPr marL="514350" indent="-514350"/>
            <a:r>
              <a:rPr lang="en-US" dirty="0" smtClean="0"/>
              <a:t>This equation indicates that the erosion of A by B is the set of all points z such that B, translated by z, is combined in A.</a:t>
            </a:r>
          </a:p>
          <a:p>
            <a:pPr marL="514350" indent="-514350"/>
            <a:endParaRPr lang="en-US" dirty="0"/>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843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05000" y="3886200"/>
            <a:ext cx="4724400" cy="447675"/>
          </a:xfrm>
          <a:prstGeom prst="rect">
            <a:avLst/>
          </a:prstGeom>
          <a:noFill/>
        </p:spPr>
      </p:pic>
      <p:sp>
        <p:nvSpPr>
          <p:cNvPr id="18435"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Erosion</a:t>
            </a:r>
            <a:endParaRPr lang="en-US" b="1" dirty="0"/>
          </a:p>
        </p:txBody>
      </p:sp>
      <p:sp>
        <p:nvSpPr>
          <p:cNvPr id="3" name="Content Placeholder 2"/>
          <p:cNvSpPr>
            <a:spLocks noGrp="1"/>
          </p:cNvSpPr>
          <p:nvPr>
            <p:ph idx="1"/>
          </p:nvPr>
        </p:nvSpPr>
        <p:spPr>
          <a:xfrm>
            <a:off x="457200" y="1570037"/>
            <a:ext cx="8229600" cy="4525963"/>
          </a:xfrm>
        </p:spPr>
        <p:txBody>
          <a:bodyPr/>
          <a:lstStyle/>
          <a:p>
            <a:endParaRPr 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5894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600200"/>
            <a:ext cx="1676400" cy="1626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949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Erosion</a:t>
            </a:r>
            <a:endParaRPr lang="en-US" b="1" dirty="0"/>
          </a:p>
        </p:txBody>
      </p:sp>
      <p:sp>
        <p:nvSpPr>
          <p:cNvPr id="3" name="Content Placeholder 2"/>
          <p:cNvSpPr>
            <a:spLocks noGrp="1"/>
          </p:cNvSpPr>
          <p:nvPr>
            <p:ph idx="1"/>
          </p:nvPr>
        </p:nvSpPr>
        <p:spPr>
          <a:xfrm>
            <a:off x="457200" y="1570037"/>
            <a:ext cx="8229600" cy="4525963"/>
          </a:xfrm>
        </p:spPr>
        <p:txBody>
          <a:bodyPr/>
          <a:lstStyle/>
          <a:p>
            <a:endParaRPr 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5894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600200"/>
            <a:ext cx="1676400" cy="1626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 y="1614948"/>
            <a:ext cx="4628459" cy="4557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803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9.2.2 Erosion – Example 1</a:t>
            </a:r>
            <a:endParaRPr lang="en-US" dirty="0"/>
          </a:p>
        </p:txBody>
      </p:sp>
      <p:pic>
        <p:nvPicPr>
          <p:cNvPr id="4" name="Content Placeholder 3" descr="erosion1.JPG"/>
          <p:cNvPicPr>
            <a:picLocks noGrp="1" noChangeAspect="1"/>
          </p:cNvPicPr>
          <p:nvPr>
            <p:ph idx="1"/>
          </p:nvPr>
        </p:nvPicPr>
        <p:blipFill>
          <a:blip r:embed="rId2" cstate="print"/>
          <a:stretch>
            <a:fillRect/>
          </a:stretch>
        </p:blipFill>
        <p:spPr>
          <a:xfrm>
            <a:off x="152400" y="2133600"/>
            <a:ext cx="8811737" cy="35814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dirty="0" smtClean="0"/>
              <a:t>Example</a:t>
            </a:r>
            <a:endParaRPr lang="en-US" dirty="0" smtClean="0"/>
          </a:p>
        </p:txBody>
      </p:sp>
      <p:sp>
        <p:nvSpPr>
          <p:cNvPr id="24579" name="Rectangle 3"/>
          <p:cNvSpPr>
            <a:spLocks noGrp="1" noChangeArrowheads="1"/>
          </p:cNvSpPr>
          <p:nvPr>
            <p:ph type="body" idx="1"/>
          </p:nvPr>
        </p:nvSpPr>
        <p:spPr>
          <a:xfrm>
            <a:off x="0" y="6334125"/>
            <a:ext cx="9144000" cy="523875"/>
          </a:xfrm>
        </p:spPr>
        <p:txBody>
          <a:bodyPr/>
          <a:lstStyle/>
          <a:p>
            <a:pPr marL="0" indent="0" algn="ctr" eaLnBrk="1" hangingPunct="1">
              <a:buFontTx/>
              <a:buNone/>
            </a:pPr>
            <a:r>
              <a:rPr lang="en-IE" sz="2400" b="1" smtClean="0"/>
              <a:t>Watch out:</a:t>
            </a:r>
            <a:r>
              <a:rPr lang="en-IE" sz="2400" smtClean="0"/>
              <a:t> In these examples a 1 refers to a black pixel!</a:t>
            </a:r>
            <a:endParaRPr lang="en-US" sz="2400" smtClean="0"/>
          </a:p>
        </p:txBody>
      </p:sp>
      <p:pic>
        <p:nvPicPr>
          <p:cNvPr id="24580" name="Picture 6" descr="erosion"/>
          <p:cNvPicPr>
            <a:picLocks noChangeAspect="1" noChangeArrowheads="1"/>
          </p:cNvPicPr>
          <p:nvPr/>
        </p:nvPicPr>
        <p:blipFill>
          <a:blip r:embed="rId3"/>
          <a:srcRect t="10249"/>
          <a:stretch>
            <a:fillRect/>
          </a:stretch>
        </p:blipFill>
        <p:spPr bwMode="auto">
          <a:xfrm>
            <a:off x="285750" y="1990725"/>
            <a:ext cx="8297863" cy="2460625"/>
          </a:xfrm>
          <a:prstGeom prst="rect">
            <a:avLst/>
          </a:prstGeom>
          <a:noFill/>
          <a:ln w="9525">
            <a:noFill/>
            <a:miter lim="800000"/>
            <a:headEnd/>
            <a:tailEnd/>
          </a:ln>
        </p:spPr>
      </p:pic>
      <p:sp>
        <p:nvSpPr>
          <p:cNvPr id="24581" name="Text Box 7"/>
          <p:cNvSpPr txBox="1">
            <a:spLocks noChangeArrowheads="1"/>
          </p:cNvSpPr>
          <p:nvPr/>
        </p:nvSpPr>
        <p:spPr bwMode="auto">
          <a:xfrm>
            <a:off x="1150938" y="3648075"/>
            <a:ext cx="1657350" cy="366713"/>
          </a:xfrm>
          <a:prstGeom prst="rect">
            <a:avLst/>
          </a:prstGeom>
          <a:noFill/>
          <a:ln w="12700">
            <a:noFill/>
            <a:miter lim="800000"/>
            <a:headEnd/>
            <a:tailEnd/>
          </a:ln>
        </p:spPr>
        <p:txBody>
          <a:bodyPr wrap="none">
            <a:spAutoFit/>
          </a:bodyPr>
          <a:lstStyle/>
          <a:p>
            <a:pPr algn="ctr"/>
            <a:r>
              <a:rPr lang="en-IE" dirty="0"/>
              <a:t>Original image</a:t>
            </a:r>
            <a:endParaRPr lang="en-US" dirty="0"/>
          </a:p>
        </p:txBody>
      </p:sp>
      <p:sp>
        <p:nvSpPr>
          <p:cNvPr id="24582" name="Text Box 8"/>
          <p:cNvSpPr txBox="1">
            <a:spLocks noChangeArrowheads="1"/>
          </p:cNvSpPr>
          <p:nvPr/>
        </p:nvSpPr>
        <p:spPr bwMode="auto">
          <a:xfrm>
            <a:off x="3209925" y="3648075"/>
            <a:ext cx="2228850" cy="915988"/>
          </a:xfrm>
          <a:prstGeom prst="rect">
            <a:avLst/>
          </a:prstGeom>
          <a:noFill/>
          <a:ln w="12700">
            <a:noFill/>
            <a:miter lim="800000"/>
            <a:headEnd/>
            <a:tailEnd/>
          </a:ln>
        </p:spPr>
        <p:txBody>
          <a:bodyPr>
            <a:spAutoFit/>
          </a:bodyPr>
          <a:lstStyle/>
          <a:p>
            <a:pPr algn="ctr"/>
            <a:r>
              <a:rPr lang="en-IE"/>
              <a:t>Erosion by 3*3 square structuring element</a:t>
            </a:r>
            <a:endParaRPr lang="en-US"/>
          </a:p>
        </p:txBody>
      </p:sp>
      <p:sp>
        <p:nvSpPr>
          <p:cNvPr id="24583" name="Text Box 9"/>
          <p:cNvSpPr txBox="1">
            <a:spLocks noChangeArrowheads="1"/>
          </p:cNvSpPr>
          <p:nvPr/>
        </p:nvSpPr>
        <p:spPr bwMode="auto">
          <a:xfrm>
            <a:off x="5605463" y="3648075"/>
            <a:ext cx="2368550" cy="915988"/>
          </a:xfrm>
          <a:prstGeom prst="rect">
            <a:avLst/>
          </a:prstGeom>
          <a:noFill/>
          <a:ln w="12700">
            <a:noFill/>
            <a:miter lim="800000"/>
            <a:headEnd/>
            <a:tailEnd/>
          </a:ln>
        </p:spPr>
        <p:txBody>
          <a:bodyPr>
            <a:spAutoFit/>
          </a:bodyPr>
          <a:lstStyle/>
          <a:p>
            <a:pPr algn="ctr"/>
            <a:r>
              <a:rPr lang="en-IE"/>
              <a:t>Erosion by 5*5 square structuring element</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Erosion – Example 2</a:t>
            </a:r>
            <a:endParaRPr lang="en-US" dirty="0"/>
          </a:p>
        </p:txBody>
      </p:sp>
      <p:pic>
        <p:nvPicPr>
          <p:cNvPr id="4" name="Content Placeholder 3" descr="erosion2.JPG"/>
          <p:cNvPicPr>
            <a:picLocks noGrp="1" noChangeAspect="1"/>
          </p:cNvPicPr>
          <p:nvPr>
            <p:ph idx="1"/>
          </p:nvPr>
        </p:nvPicPr>
        <p:blipFill>
          <a:blip r:embed="rId2" cstate="print"/>
          <a:stretch>
            <a:fillRect/>
          </a:stretch>
        </p:blipFill>
        <p:spPr>
          <a:xfrm>
            <a:off x="152400" y="2133600"/>
            <a:ext cx="8895018" cy="39624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a:bodyPr>
          <a:lstStyle/>
          <a:p>
            <a:pPr>
              <a:buNone/>
            </a:pPr>
            <a:r>
              <a:rPr lang="en-US" b="1" dirty="0" smtClean="0"/>
              <a:t>Problem: </a:t>
            </a:r>
            <a:r>
              <a:rPr lang="en-US" dirty="0" smtClean="0"/>
              <a:t>A Image set A= {(3,4); (4,4); (4,6) } and A SE, B= {(0,0); (1,0)}</a:t>
            </a:r>
          </a:p>
          <a:p>
            <a:pPr>
              <a:buNone/>
            </a:pPr>
            <a:r>
              <a:rPr lang="en-US" dirty="0" smtClean="0"/>
              <a:t>Find: A dilated by B OR    A      B?</a:t>
            </a:r>
          </a:p>
          <a:p>
            <a:pPr>
              <a:buNone/>
            </a:pPr>
            <a:r>
              <a:rPr lang="en-US" b="1" dirty="0" smtClean="0"/>
              <a:t>Solution:</a:t>
            </a:r>
          </a:p>
          <a:p>
            <a:pPr>
              <a:buNone/>
            </a:pPr>
            <a:r>
              <a:rPr lang="en-US" b="1" i="1" dirty="0" smtClean="0"/>
              <a:t>Step 1: </a:t>
            </a:r>
            <a:r>
              <a:rPr lang="en-US" dirty="0" smtClean="0"/>
              <a:t>A translated by B (Find element in A that is fully contained )</a:t>
            </a:r>
          </a:p>
          <a:p>
            <a:pPr lvl="1">
              <a:buNone/>
            </a:pPr>
            <a:endParaRPr lang="en-US" dirty="0"/>
          </a:p>
          <a:p>
            <a:pPr lvl="1">
              <a:buNone/>
            </a:pPr>
            <a:endParaRPr lang="en-US" dirty="0" smtClean="0"/>
          </a:p>
          <a:p>
            <a:pPr lvl="1">
              <a:buNone/>
            </a:pPr>
            <a:endParaRPr lang="en-US" dirty="0" smtClean="0"/>
          </a:p>
          <a:p>
            <a:pPr marL="457200" lvl="1" indent="-457200">
              <a:buNone/>
            </a:pPr>
            <a:r>
              <a:rPr lang="en-US" b="1" i="1" dirty="0" smtClean="0"/>
              <a:t>Step 2: </a:t>
            </a:r>
            <a:r>
              <a:rPr lang="en-US" dirty="0" smtClean="0"/>
              <a:t>List element that are fully contained</a:t>
            </a:r>
          </a:p>
          <a:p>
            <a:pPr>
              <a:buNone/>
            </a:pPr>
            <a:r>
              <a:rPr lang="en-US" dirty="0" smtClean="0"/>
              <a:t> 	</a:t>
            </a:r>
            <a:r>
              <a:rPr lang="en-US" smtClean="0"/>
              <a:t>	</a:t>
            </a:r>
            <a:endParaRPr lang="en-US" dirty="0"/>
          </a:p>
        </p:txBody>
      </p:sp>
      <p:pic>
        <p:nvPicPr>
          <p:cNvPr id="2050" name="Picture 2"/>
          <p:cNvPicPr>
            <a:picLocks noChangeAspect="1" noChangeArrowheads="1"/>
          </p:cNvPicPr>
          <p:nvPr/>
        </p:nvPicPr>
        <p:blipFill>
          <a:blip r:embed="rId2"/>
          <a:srcRect/>
          <a:stretch>
            <a:fillRect/>
          </a:stretch>
        </p:blipFill>
        <p:spPr bwMode="auto">
          <a:xfrm>
            <a:off x="4876800" y="1447800"/>
            <a:ext cx="514350" cy="40957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(Example)</a:t>
            </a:r>
            <a:endParaRPr lang="en-US" dirty="0"/>
          </a:p>
        </p:txBody>
      </p:sp>
      <p:pic>
        <p:nvPicPr>
          <p:cNvPr id="49154" name="Picture 2"/>
          <p:cNvPicPr>
            <a:picLocks noChangeAspect="1" noChangeArrowheads="1"/>
          </p:cNvPicPr>
          <p:nvPr/>
        </p:nvPicPr>
        <p:blipFill>
          <a:blip r:embed="rId2"/>
          <a:srcRect/>
          <a:stretch>
            <a:fillRect/>
          </a:stretch>
        </p:blipFill>
        <p:spPr bwMode="auto">
          <a:xfrm>
            <a:off x="609600" y="1524000"/>
            <a:ext cx="3955627" cy="2438400"/>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a:srcRect/>
          <a:stretch>
            <a:fillRect/>
          </a:stretch>
        </p:blipFill>
        <p:spPr bwMode="auto">
          <a:xfrm>
            <a:off x="4800600" y="1524000"/>
            <a:ext cx="3845169" cy="2438400"/>
          </a:xfrm>
          <a:prstGeom prst="rect">
            <a:avLst/>
          </a:prstGeom>
          <a:noFill/>
          <a:ln w="9525">
            <a:noFill/>
            <a:miter lim="800000"/>
            <a:headEnd/>
            <a:tailEnd/>
          </a:ln>
          <a:effectLst/>
        </p:spPr>
      </p:pic>
      <p:pic>
        <p:nvPicPr>
          <p:cNvPr id="49156" name="Picture 4"/>
          <p:cNvPicPr>
            <a:picLocks noChangeAspect="1" noChangeArrowheads="1"/>
          </p:cNvPicPr>
          <p:nvPr/>
        </p:nvPicPr>
        <p:blipFill>
          <a:blip r:embed="rId4"/>
          <a:srcRect/>
          <a:stretch>
            <a:fillRect/>
          </a:stretch>
        </p:blipFill>
        <p:spPr bwMode="auto">
          <a:xfrm>
            <a:off x="2818558" y="4267200"/>
            <a:ext cx="3810842" cy="2362200"/>
          </a:xfrm>
          <a:prstGeom prst="rect">
            <a:avLst/>
          </a:prstGeom>
          <a:noFill/>
          <a:ln w="9525">
            <a:noFill/>
            <a:miter lim="800000"/>
            <a:headEnd/>
            <a:tailEnd/>
          </a:ln>
          <a:effectLst/>
        </p:spPr>
      </p:pic>
      <p:sp>
        <p:nvSpPr>
          <p:cNvPr id="7" name="TextBox 6"/>
          <p:cNvSpPr txBox="1"/>
          <p:nvPr/>
        </p:nvSpPr>
        <p:spPr>
          <a:xfrm>
            <a:off x="1295400" y="3962400"/>
            <a:ext cx="2209800" cy="369332"/>
          </a:xfrm>
          <a:prstGeom prst="rect">
            <a:avLst/>
          </a:prstGeom>
          <a:noFill/>
        </p:spPr>
        <p:txBody>
          <a:bodyPr wrap="square" rtlCol="0">
            <a:spAutoFit/>
          </a:bodyPr>
          <a:lstStyle/>
          <a:p>
            <a:r>
              <a:rPr lang="en-US" dirty="0" smtClean="0"/>
              <a:t>Original Image</a:t>
            </a:r>
            <a:endParaRPr lang="en-US" dirty="0"/>
          </a:p>
        </p:txBody>
      </p:sp>
      <p:sp>
        <p:nvSpPr>
          <p:cNvPr id="8" name="TextBox 7"/>
          <p:cNvSpPr txBox="1"/>
          <p:nvPr/>
        </p:nvSpPr>
        <p:spPr>
          <a:xfrm>
            <a:off x="5562599" y="3897868"/>
            <a:ext cx="3083169" cy="369332"/>
          </a:xfrm>
          <a:prstGeom prst="rect">
            <a:avLst/>
          </a:prstGeom>
          <a:noFill/>
        </p:spPr>
        <p:txBody>
          <a:bodyPr wrap="square" rtlCol="0">
            <a:spAutoFit/>
          </a:bodyPr>
          <a:lstStyle/>
          <a:p>
            <a:r>
              <a:rPr lang="en-US" dirty="0" smtClean="0"/>
              <a:t>Threshold Image (With Noise)</a:t>
            </a:r>
            <a:endParaRPr lang="en-US" dirty="0"/>
          </a:p>
        </p:txBody>
      </p:sp>
      <p:sp>
        <p:nvSpPr>
          <p:cNvPr id="9" name="TextBox 8"/>
          <p:cNvSpPr txBox="1"/>
          <p:nvPr/>
        </p:nvSpPr>
        <p:spPr>
          <a:xfrm>
            <a:off x="6705600" y="6019800"/>
            <a:ext cx="2438400" cy="369332"/>
          </a:xfrm>
          <a:prstGeom prst="rect">
            <a:avLst/>
          </a:prstGeom>
          <a:noFill/>
        </p:spPr>
        <p:txBody>
          <a:bodyPr wrap="square" rtlCol="0">
            <a:spAutoFit/>
          </a:bodyPr>
          <a:lstStyle/>
          <a:p>
            <a:r>
              <a:rPr lang="en-US" dirty="0" smtClean="0"/>
              <a:t>Refined  Output Image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a:bodyPr>
          <a:lstStyle/>
          <a:p>
            <a:pPr>
              <a:buNone/>
            </a:pPr>
            <a:r>
              <a:rPr lang="en-US" b="1" dirty="0" smtClean="0"/>
              <a:t>Problem: </a:t>
            </a:r>
            <a:r>
              <a:rPr lang="en-US" dirty="0" smtClean="0"/>
              <a:t>A Image set A= {(3,4); (4,4); (4,6) } and A SE, B= {(0,0); (1,0)}</a:t>
            </a:r>
          </a:p>
          <a:p>
            <a:pPr>
              <a:buNone/>
            </a:pPr>
            <a:r>
              <a:rPr lang="en-US" dirty="0" smtClean="0"/>
              <a:t>Find: A dilated by B OR    A      B?</a:t>
            </a:r>
          </a:p>
          <a:p>
            <a:pPr>
              <a:buNone/>
            </a:pPr>
            <a:r>
              <a:rPr lang="en-US" b="1" dirty="0" smtClean="0"/>
              <a:t>Solution:</a:t>
            </a:r>
          </a:p>
          <a:p>
            <a:pPr>
              <a:buNone/>
            </a:pPr>
            <a:r>
              <a:rPr lang="en-US" b="1" i="1" dirty="0" smtClean="0"/>
              <a:t>Step 1: </a:t>
            </a:r>
            <a:r>
              <a:rPr lang="en-US" dirty="0" smtClean="0"/>
              <a:t>A translated by B (Find element in A that is fully contained )</a:t>
            </a:r>
          </a:p>
          <a:p>
            <a:pPr lvl="1">
              <a:buNone/>
            </a:pPr>
            <a:r>
              <a:rPr lang="en-US" dirty="0" smtClean="0"/>
              <a:t>(3,4)</a:t>
            </a:r>
            <a:r>
              <a:rPr lang="en-US" baseline="-25000" dirty="0" smtClean="0"/>
              <a:t>B </a:t>
            </a:r>
            <a:r>
              <a:rPr lang="en-US" dirty="0" smtClean="0"/>
              <a:t>= (3,4)  (4,4)    	 </a:t>
            </a:r>
            <a:r>
              <a:rPr lang="en-US" b="1" i="1" dirty="0" smtClean="0"/>
              <a:t>(Considered)</a:t>
            </a:r>
          </a:p>
          <a:p>
            <a:pPr lvl="1">
              <a:buNone/>
            </a:pPr>
            <a:r>
              <a:rPr lang="en-US" dirty="0" smtClean="0"/>
              <a:t>(4,4)</a:t>
            </a:r>
            <a:r>
              <a:rPr lang="en-US" baseline="-25000" dirty="0" smtClean="0"/>
              <a:t>B </a:t>
            </a:r>
            <a:r>
              <a:rPr lang="en-US" dirty="0" smtClean="0"/>
              <a:t>= (4,4)  (5,4)    	</a:t>
            </a:r>
            <a:r>
              <a:rPr lang="en-US" b="1" i="1" dirty="0" smtClean="0"/>
              <a:t>(Not- Considered)</a:t>
            </a:r>
            <a:endParaRPr lang="en-US" dirty="0" smtClean="0"/>
          </a:p>
          <a:p>
            <a:pPr lvl="1">
              <a:buNone/>
            </a:pPr>
            <a:r>
              <a:rPr lang="en-US" dirty="0" smtClean="0"/>
              <a:t> (4,6)</a:t>
            </a:r>
            <a:r>
              <a:rPr lang="en-US" baseline="-25000" dirty="0" smtClean="0"/>
              <a:t>B </a:t>
            </a:r>
            <a:r>
              <a:rPr lang="en-US" dirty="0" smtClean="0"/>
              <a:t>= (4,6)  (5,6)</a:t>
            </a:r>
            <a:r>
              <a:rPr lang="en-US" b="1" i="1" dirty="0" smtClean="0"/>
              <a:t> 	(Not-Considered)</a:t>
            </a:r>
            <a:endParaRPr lang="en-US" dirty="0" smtClean="0"/>
          </a:p>
          <a:p>
            <a:pPr marL="457200" lvl="1" indent="-457200">
              <a:buNone/>
            </a:pPr>
            <a:r>
              <a:rPr lang="en-US" b="1" i="1" dirty="0" smtClean="0"/>
              <a:t>Step 2: </a:t>
            </a:r>
            <a:r>
              <a:rPr lang="en-US" dirty="0" smtClean="0"/>
              <a:t>List element that are fully contained</a:t>
            </a:r>
          </a:p>
          <a:p>
            <a:pPr>
              <a:buNone/>
            </a:pPr>
            <a:r>
              <a:rPr lang="en-US" dirty="0" smtClean="0"/>
              <a:t> </a:t>
            </a:r>
            <a:r>
              <a:rPr lang="en-US" smtClean="0"/>
              <a:t>		(</a:t>
            </a:r>
            <a:r>
              <a:rPr lang="en-US" smtClean="0"/>
              <a:t>3,4)</a:t>
            </a:r>
            <a:endParaRPr lang="en-US" dirty="0"/>
          </a:p>
        </p:txBody>
      </p:sp>
      <p:pic>
        <p:nvPicPr>
          <p:cNvPr id="2050" name="Picture 2"/>
          <p:cNvPicPr>
            <a:picLocks noChangeAspect="1" noChangeArrowheads="1"/>
          </p:cNvPicPr>
          <p:nvPr/>
        </p:nvPicPr>
        <p:blipFill>
          <a:blip r:embed="rId2"/>
          <a:srcRect/>
          <a:stretch>
            <a:fillRect/>
          </a:stretch>
        </p:blipFill>
        <p:spPr bwMode="auto">
          <a:xfrm>
            <a:off x="4876800" y="1447800"/>
            <a:ext cx="514350" cy="409575"/>
          </a:xfrm>
          <a:prstGeom prst="rect">
            <a:avLst/>
          </a:prstGeom>
          <a:noFill/>
          <a:ln w="9525">
            <a:noFill/>
            <a:miter lim="800000"/>
            <a:headEnd/>
            <a:tailEnd/>
          </a:ln>
          <a:effectLst/>
        </p:spPr>
      </p:pic>
    </p:spTree>
    <p:extLst>
      <p:ext uri="{BB962C8B-B14F-4D97-AF65-F5344CB8AC3E}">
        <p14:creationId xmlns:p14="http://schemas.microsoft.com/office/powerpoint/2010/main" val="353060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Duality between dilation and erosion</a:t>
            </a:r>
            <a:endParaRPr lang="en-US" dirty="0"/>
          </a:p>
        </p:txBody>
      </p:sp>
      <p:sp>
        <p:nvSpPr>
          <p:cNvPr id="3" name="Content Placeholder 2"/>
          <p:cNvSpPr>
            <a:spLocks noGrp="1"/>
          </p:cNvSpPr>
          <p:nvPr>
            <p:ph idx="1"/>
          </p:nvPr>
        </p:nvSpPr>
        <p:spPr>
          <a:xfrm>
            <a:off x="457200" y="1935480"/>
            <a:ext cx="8229600" cy="4770120"/>
          </a:xfrm>
        </p:spPr>
        <p:txBody>
          <a:bodyPr/>
          <a:lstStyle/>
          <a:p>
            <a:r>
              <a:rPr lang="en-US" dirty="0" smtClean="0"/>
              <a:t>Dilation and erosion are duals of each other with respect to set complementation and reflection. That is,</a:t>
            </a:r>
          </a:p>
          <a:p>
            <a:endParaRPr lang="en-US" dirty="0" smtClean="0"/>
          </a:p>
          <a:p>
            <a:endParaRPr lang="en-US" dirty="0" smtClean="0"/>
          </a:p>
          <a:p>
            <a:r>
              <a:rPr lang="en-US" dirty="0" smtClean="0"/>
              <a:t>One of the simplest uses of erosion is for eliminating irrelevant details (in terms of size) from a binary image.</a:t>
            </a:r>
          </a:p>
          <a:p>
            <a:endParaRPr lang="en-US" dirty="0" smtClean="0"/>
          </a:p>
          <a:p>
            <a:endParaRPr lang="en-US" dirty="0" smtClean="0"/>
          </a:p>
          <a:p>
            <a:endParaRPr lang="en-US" dirty="0" smtClean="0"/>
          </a:p>
          <a:p>
            <a:endParaRPr lang="en-US" dirty="0"/>
          </a:p>
        </p:txBody>
      </p:sp>
      <p:pic>
        <p:nvPicPr>
          <p:cNvPr id="1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14600" y="3581400"/>
            <a:ext cx="2752725" cy="447675"/>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Erosion and Dilation summary</a:t>
            </a:r>
            <a:endParaRPr lang="en-US" dirty="0"/>
          </a:p>
        </p:txBody>
      </p:sp>
      <p:sp>
        <p:nvSpPr>
          <p:cNvPr id="3" name="Content Placeholder 2"/>
          <p:cNvSpPr>
            <a:spLocks noGrp="1"/>
          </p:cNvSpPr>
          <p:nvPr>
            <p:ph idx="1"/>
          </p:nvPr>
        </p:nvSpPr>
        <p:spPr>
          <a:xfrm>
            <a:off x="304800" y="1066800"/>
            <a:ext cx="8229600" cy="4389120"/>
          </a:xfrm>
        </p:spPr>
        <p:txBody>
          <a:bodyPr/>
          <a:lstStyle/>
          <a:p>
            <a:pPr>
              <a:buNone/>
            </a:pPr>
            <a:endParaRPr lang="en-US" dirty="0" smtClean="0"/>
          </a:p>
          <a:p>
            <a:endParaRPr lang="en-US" dirty="0"/>
          </a:p>
        </p:txBody>
      </p:sp>
      <p:pic>
        <p:nvPicPr>
          <p:cNvPr id="6" name="Picture 5" descr="erosion-dilation.JPG"/>
          <p:cNvPicPr>
            <a:picLocks noChangeAspect="1"/>
          </p:cNvPicPr>
          <p:nvPr/>
        </p:nvPicPr>
        <p:blipFill>
          <a:blip r:embed="rId2" cstate="print"/>
          <a:stretch>
            <a:fillRect/>
          </a:stretch>
        </p:blipFill>
        <p:spPr>
          <a:xfrm>
            <a:off x="0" y="1600200"/>
            <a:ext cx="9144000" cy="412212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9.3 Opening And Closing</a:t>
            </a:r>
            <a:endParaRPr lang="en-US" dirty="0">
              <a:solidFill>
                <a:schemeClr val="accent6">
                  <a:lumMod val="20000"/>
                  <a:lumOff val="80000"/>
                </a:schemeClr>
              </a:solidFill>
            </a:endParaRPr>
          </a:p>
        </p:txBody>
      </p:sp>
      <p:sp>
        <p:nvSpPr>
          <p:cNvPr id="3" name="Content Placeholder 2"/>
          <p:cNvSpPr>
            <a:spLocks noGrp="1"/>
          </p:cNvSpPr>
          <p:nvPr>
            <p:ph idx="1"/>
          </p:nvPr>
        </p:nvSpPr>
        <p:spPr>
          <a:xfrm>
            <a:off x="457200" y="2133600"/>
            <a:ext cx="8229600" cy="4389120"/>
          </a:xfrm>
        </p:spPr>
        <p:txBody>
          <a:bodyPr>
            <a:normAutofit lnSpcReduction="10000"/>
          </a:bodyPr>
          <a:lstStyle/>
          <a:p>
            <a:r>
              <a:rPr lang="en-US" dirty="0" smtClean="0">
                <a:solidFill>
                  <a:schemeClr val="bg1"/>
                </a:solidFill>
              </a:rPr>
              <a:t>Opening – smoothes contours , eliminates protrusions</a:t>
            </a:r>
          </a:p>
          <a:p>
            <a:pPr>
              <a:buNone/>
            </a:pPr>
            <a:r>
              <a:rPr lang="en-US" dirty="0" smtClean="0">
                <a:solidFill>
                  <a:schemeClr val="bg1"/>
                </a:solidFill>
              </a:rPr>
              <a:t>	</a:t>
            </a:r>
          </a:p>
          <a:p>
            <a:r>
              <a:rPr lang="en-US" dirty="0" smtClean="0">
                <a:solidFill>
                  <a:schemeClr val="bg1"/>
                </a:solidFill>
              </a:rPr>
              <a:t>Closing – smoothes sections of contours, fuses narrow breaks and long thin gulfs, eliminates small holes and fills gaps in contours</a:t>
            </a:r>
          </a:p>
          <a:p>
            <a:endParaRPr lang="en-US" dirty="0" smtClean="0"/>
          </a:p>
          <a:p>
            <a:r>
              <a:rPr lang="en-US" dirty="0" smtClean="0">
                <a:solidFill>
                  <a:schemeClr val="bg1"/>
                </a:solidFill>
              </a:rPr>
              <a:t>These operations are dual to each other</a:t>
            </a:r>
          </a:p>
          <a:p>
            <a:endParaRPr lang="en-US" dirty="0" smtClean="0">
              <a:solidFill>
                <a:schemeClr val="bg1"/>
              </a:solidFill>
            </a:endParaRPr>
          </a:p>
          <a:p>
            <a:r>
              <a:rPr lang="en-US" dirty="0" smtClean="0">
                <a:solidFill>
                  <a:schemeClr val="bg1"/>
                </a:solidFill>
              </a:rPr>
              <a:t>These operations are can be applied few times, but has effect only once</a:t>
            </a:r>
            <a:endParaRPr lang="en-US" dirty="0" smtClean="0"/>
          </a:p>
        </p:txBody>
      </p:sp>
    </p:spTree>
    <p:extLst>
      <p:ext uri="{BB962C8B-B14F-4D97-AF65-F5344CB8AC3E}">
        <p14:creationId xmlns:p14="http://schemas.microsoft.com/office/powerpoint/2010/main" val="3079194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907"/>
            <a:ext cx="8229600" cy="740493"/>
          </a:xfrm>
        </p:spPr>
        <p:txBody>
          <a:bodyPr>
            <a:normAutofit fontScale="90000"/>
          </a:bodyPr>
          <a:lstStyle/>
          <a:p>
            <a:pPr algn="ctr"/>
            <a:r>
              <a:rPr lang="en-US" b="1" dirty="0" smtClean="0">
                <a:solidFill>
                  <a:schemeClr val="tx1"/>
                </a:solidFill>
              </a:rPr>
              <a:t>Closing/ Opening</a:t>
            </a:r>
            <a:endParaRPr lang="en-US" b="1"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1430"/>
            <a:ext cx="5184173" cy="475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526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955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907"/>
            <a:ext cx="8229600" cy="740493"/>
          </a:xfrm>
        </p:spPr>
        <p:txBody>
          <a:bodyPr>
            <a:normAutofit fontScale="90000"/>
          </a:bodyPr>
          <a:lstStyle/>
          <a:p>
            <a:pPr algn="ctr"/>
            <a:r>
              <a:rPr lang="en-US" b="1" dirty="0" smtClean="0">
                <a:solidFill>
                  <a:schemeClr val="tx1"/>
                </a:solidFill>
              </a:rPr>
              <a:t>Closing/ Opening</a:t>
            </a:r>
            <a:endParaRPr lang="en-US" b="1"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1430"/>
            <a:ext cx="5184173" cy="475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526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47" y="1491430"/>
            <a:ext cx="5169425" cy="473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812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907"/>
            <a:ext cx="8229600" cy="740493"/>
          </a:xfrm>
        </p:spPr>
        <p:txBody>
          <a:bodyPr>
            <a:normAutofit fontScale="90000"/>
          </a:bodyPr>
          <a:lstStyle/>
          <a:p>
            <a:pPr algn="ctr"/>
            <a:r>
              <a:rPr lang="en-US" b="1" dirty="0" smtClean="0">
                <a:solidFill>
                  <a:schemeClr val="tx1"/>
                </a:solidFill>
              </a:rPr>
              <a:t>Closing/ Opening</a:t>
            </a:r>
            <a:endParaRPr lang="en-US" b="1"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1430"/>
            <a:ext cx="5184173" cy="475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526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47" y="1491430"/>
            <a:ext cx="5169425" cy="473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98959"/>
            <a:ext cx="5184172" cy="476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663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9.3 Opening And Closing</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solidFill>
                  <a:schemeClr val="bg1"/>
                </a:solidFill>
              </a:rPr>
              <a:t>Closing – </a:t>
            </a:r>
          </a:p>
          <a:p>
            <a:pPr lvl="1"/>
            <a:r>
              <a:rPr lang="en-US" dirty="0" smtClean="0">
                <a:solidFill>
                  <a:schemeClr val="bg1"/>
                </a:solidFill>
              </a:rPr>
              <a:t>First – dilate A by B, and then erode the result by B </a:t>
            </a:r>
          </a:p>
          <a:p>
            <a:pPr lvl="1"/>
            <a:r>
              <a:rPr lang="en-US" dirty="0" smtClean="0">
                <a:solidFill>
                  <a:schemeClr val="bg1"/>
                </a:solidFill>
              </a:rPr>
              <a:t>In other words, closing is the group of points, which the intersection of object B around them with object A – is not empty</a:t>
            </a:r>
            <a:endParaRPr lang="en-US" dirty="0" smtClean="0"/>
          </a:p>
          <a:p>
            <a:pPr lvl="1"/>
            <a:endParaRPr lang="en-US" dirty="0" smtClean="0"/>
          </a:p>
          <a:p>
            <a:endParaRPr lang="en-US" dirty="0"/>
          </a:p>
        </p:txBody>
      </p:sp>
      <p:pic>
        <p:nvPicPr>
          <p:cNvPr id="6" name="Comp 2-Closing.avi">
            <a:hlinkClick r:id="" action="ppaction://media"/>
          </p:cNvPr>
          <p:cNvPicPr>
            <a:picLocks noRot="1" noChangeAspect="1"/>
          </p:cNvPicPr>
          <p:nvPr>
            <a:videoFile r:link="rId1"/>
          </p:nvPr>
        </p:nvPicPr>
        <p:blipFill>
          <a:blip r:embed="rId3" cstate="print"/>
          <a:stretch>
            <a:fillRect/>
          </a:stretch>
        </p:blipFill>
        <p:spPr>
          <a:xfrm>
            <a:off x="4165600" y="3733800"/>
            <a:ext cx="4978400" cy="3733800"/>
          </a:xfrm>
          <a:prstGeom prst="rect">
            <a:avLst/>
          </a:prstGeom>
        </p:spPr>
      </p:pic>
      <p:pic>
        <p:nvPicPr>
          <p:cNvPr id="18433" name="Picture 1"/>
          <p:cNvPicPr>
            <a:picLocks noChangeAspect="1" noChangeArrowheads="1"/>
          </p:cNvPicPr>
          <p:nvPr/>
        </p:nvPicPr>
        <p:blipFill>
          <a:blip r:embed="rId4" cstate="print"/>
          <a:srcRect/>
          <a:stretch>
            <a:fillRect/>
          </a:stretch>
        </p:blipFill>
        <p:spPr bwMode="auto">
          <a:xfrm>
            <a:off x="577415" y="4552950"/>
            <a:ext cx="3588185" cy="698500"/>
          </a:xfrm>
          <a:prstGeom prst="rect">
            <a:avLst/>
          </a:prstGeom>
          <a:noFill/>
          <a:ln w="9525">
            <a:noFill/>
            <a:miter lim="800000"/>
            <a:headEnd/>
            <a:tailEnd/>
          </a:ln>
          <a:effectLst/>
        </p:spPr>
      </p:pic>
    </p:spTree>
    <p:extLst>
      <p:ext uri="{BB962C8B-B14F-4D97-AF65-F5344CB8AC3E}">
        <p14:creationId xmlns:p14="http://schemas.microsoft.com/office/powerpoint/2010/main" val="421883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תמונה 2" descr="closing.jpg"/>
          <p:cNvPicPr>
            <a:picLocks noChangeAspect="1"/>
          </p:cNvPicPr>
          <p:nvPr/>
        </p:nvPicPr>
        <p:blipFill>
          <a:blip r:embed="rId2" cstate="print"/>
          <a:stretch>
            <a:fillRect/>
          </a:stretch>
        </p:blipFill>
        <p:spPr>
          <a:xfrm>
            <a:off x="5074" y="15300"/>
            <a:ext cx="9133851" cy="6827400"/>
          </a:xfrm>
          <a:prstGeom prst="rect">
            <a:avLst/>
          </a:prstGeom>
        </p:spPr>
      </p:pic>
    </p:spTree>
    <p:extLst>
      <p:ext uri="{BB962C8B-B14F-4D97-AF65-F5344CB8AC3E}">
        <p14:creationId xmlns:p14="http://schemas.microsoft.com/office/powerpoint/2010/main" val="234947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solidFill>
                  <a:schemeClr val="tx1"/>
                </a:solidFill>
              </a:rPr>
              <a:t>Opening And Closing</a:t>
            </a:r>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00200"/>
            <a:ext cx="1600200" cy="158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58" y="1371600"/>
            <a:ext cx="5179142" cy="478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103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Other Applications</a:t>
            </a:r>
            <a:endParaRPr lang="en-US" dirty="0"/>
          </a:p>
        </p:txBody>
      </p:sp>
      <p:sp>
        <p:nvSpPr>
          <p:cNvPr id="3" name="Content Placeholder 2"/>
          <p:cNvSpPr>
            <a:spLocks noGrp="1"/>
          </p:cNvSpPr>
          <p:nvPr>
            <p:ph idx="1"/>
          </p:nvPr>
        </p:nvSpPr>
        <p:spPr>
          <a:xfrm>
            <a:off x="457200" y="1447800"/>
            <a:ext cx="8305800" cy="5029200"/>
          </a:xfrm>
        </p:spPr>
        <p:txBody>
          <a:bodyPr/>
          <a:lstStyle/>
          <a:p>
            <a:r>
              <a:rPr lang="en-US" dirty="0" smtClean="0"/>
              <a:t> Preprocessing</a:t>
            </a:r>
          </a:p>
          <a:p>
            <a:pPr lvl="1"/>
            <a:r>
              <a:rPr lang="en-US" dirty="0" smtClean="0"/>
              <a:t>Filtering</a:t>
            </a:r>
          </a:p>
          <a:p>
            <a:pPr lvl="1"/>
            <a:r>
              <a:rPr lang="en-US" dirty="0" smtClean="0"/>
              <a:t>Shape simplification</a:t>
            </a:r>
          </a:p>
          <a:p>
            <a:r>
              <a:rPr lang="en-US" dirty="0" smtClean="0"/>
              <a:t> Segmentation using object shape </a:t>
            </a:r>
          </a:p>
          <a:p>
            <a:r>
              <a:rPr lang="en-US" dirty="0" smtClean="0"/>
              <a:t>Object quantification </a:t>
            </a:r>
          </a:p>
          <a:p>
            <a:pPr lvl="1"/>
            <a:r>
              <a:rPr lang="en-US" dirty="0" smtClean="0"/>
              <a:t>Area, Perimeter, etc.</a:t>
            </a:r>
          </a:p>
          <a:p>
            <a:r>
              <a:rPr lang="en-US" dirty="0" smtClean="0"/>
              <a:t>Enhancing Object structures</a:t>
            </a:r>
          </a:p>
          <a:p>
            <a:pPr lvl="1"/>
            <a:r>
              <a:rPr lang="en-US" dirty="0" smtClean="0"/>
              <a:t>Skeletonization, thinning, thickening, etc.</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solidFill>
                  <a:schemeClr val="tx1"/>
                </a:solidFill>
              </a:rPr>
              <a:t>Opening And Closing</a:t>
            </a: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86349"/>
            <a:ext cx="5181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0200"/>
            <a:ext cx="1600200" cy="158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339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solidFill>
                  <a:schemeClr val="tx1"/>
                </a:solidFill>
              </a:rPr>
              <a:t>Opening And Closing</a:t>
            </a: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86349"/>
            <a:ext cx="5181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0200"/>
            <a:ext cx="1600200" cy="158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1219200" y="2853813"/>
            <a:ext cx="1066800" cy="1870587"/>
            <a:chOff x="1219200" y="2853813"/>
            <a:chExt cx="1066800" cy="1870587"/>
          </a:xfrm>
        </p:grpSpPr>
        <p:cxnSp>
          <p:nvCxnSpPr>
            <p:cNvPr id="5" name="Straight Connector 4"/>
            <p:cNvCxnSpPr/>
            <p:nvPr/>
          </p:nvCxnSpPr>
          <p:spPr>
            <a:xfrm>
              <a:off x="1219200" y="2853813"/>
              <a:ext cx="0" cy="18705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86000" y="2853813"/>
              <a:ext cx="0" cy="18705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219200" y="2853813"/>
              <a:ext cx="1066800" cy="417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219200" y="4682613"/>
              <a:ext cx="1066800" cy="417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495800" y="3276600"/>
            <a:ext cx="457200" cy="1066800"/>
            <a:chOff x="4495800" y="3276600"/>
            <a:chExt cx="457200" cy="1066800"/>
          </a:xfrm>
        </p:grpSpPr>
        <p:cxnSp>
          <p:nvCxnSpPr>
            <p:cNvPr id="15" name="Straight Connector 14"/>
            <p:cNvCxnSpPr/>
            <p:nvPr/>
          </p:nvCxnSpPr>
          <p:spPr>
            <a:xfrm flipH="1">
              <a:off x="4495800" y="4343400"/>
              <a:ext cx="45720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495800" y="3276600"/>
              <a:ext cx="38100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495800" y="3276600"/>
              <a:ext cx="0" cy="10668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76800" y="3276600"/>
              <a:ext cx="0" cy="10668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132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solidFill>
                  <a:schemeClr val="tx1"/>
                </a:solidFill>
              </a:rPr>
              <a:t>Opening And Closing</a:t>
            </a:r>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00200"/>
            <a:ext cx="1600200" cy="158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1219200" y="2853813"/>
            <a:ext cx="1066800" cy="1870587"/>
            <a:chOff x="1219200" y="2853813"/>
            <a:chExt cx="1066800" cy="1870587"/>
          </a:xfrm>
        </p:grpSpPr>
        <p:cxnSp>
          <p:nvCxnSpPr>
            <p:cNvPr id="5" name="Straight Connector 4"/>
            <p:cNvCxnSpPr/>
            <p:nvPr/>
          </p:nvCxnSpPr>
          <p:spPr>
            <a:xfrm>
              <a:off x="1219200" y="2853813"/>
              <a:ext cx="0" cy="18705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86000" y="2853813"/>
              <a:ext cx="0" cy="18705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219200" y="2853813"/>
              <a:ext cx="1066800" cy="417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219200" y="4682613"/>
              <a:ext cx="1066800" cy="4178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495800" y="3276600"/>
            <a:ext cx="457200" cy="1066800"/>
            <a:chOff x="4495800" y="3276600"/>
            <a:chExt cx="457200" cy="1066800"/>
          </a:xfrm>
        </p:grpSpPr>
        <p:cxnSp>
          <p:nvCxnSpPr>
            <p:cNvPr id="15" name="Straight Connector 14"/>
            <p:cNvCxnSpPr/>
            <p:nvPr/>
          </p:nvCxnSpPr>
          <p:spPr>
            <a:xfrm flipH="1">
              <a:off x="4495800" y="4343400"/>
              <a:ext cx="45720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495800" y="3276600"/>
              <a:ext cx="38100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495800" y="3276600"/>
              <a:ext cx="0" cy="10668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76800" y="3276600"/>
              <a:ext cx="0" cy="10668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5181600" cy="475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2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9.3 Opening And Closing</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solidFill>
                  <a:schemeClr val="bg1"/>
                </a:solidFill>
              </a:rPr>
              <a:t>Opening – </a:t>
            </a:r>
          </a:p>
          <a:p>
            <a:pPr lvl="1"/>
            <a:r>
              <a:rPr lang="en-US" dirty="0" smtClean="0">
                <a:solidFill>
                  <a:schemeClr val="bg1"/>
                </a:solidFill>
              </a:rPr>
              <a:t>First – erode A by B, and then dilate the result by B </a:t>
            </a:r>
          </a:p>
          <a:p>
            <a:pPr lvl="1"/>
            <a:r>
              <a:rPr lang="en-US" dirty="0" smtClean="0">
                <a:solidFill>
                  <a:schemeClr val="bg1"/>
                </a:solidFill>
              </a:rPr>
              <a:t>In other words, opening is the unification of all B objects Entirely Contained in A</a:t>
            </a:r>
          </a:p>
          <a:p>
            <a:pPr lvl="1"/>
            <a:endParaRPr lang="en-US" dirty="0" smtClean="0"/>
          </a:p>
          <a:p>
            <a:pPr>
              <a:buNone/>
            </a:pPr>
            <a:r>
              <a:rPr lang="en-US" dirty="0" smtClean="0"/>
              <a:t>	</a:t>
            </a:r>
            <a:endParaRPr lang="en-US" dirty="0"/>
          </a:p>
        </p:txBody>
      </p:sp>
      <p:pic>
        <p:nvPicPr>
          <p:cNvPr id="6" name="Comp 2-Opening.avi">
            <a:hlinkClick r:id="" action="ppaction://media"/>
          </p:cNvPr>
          <p:cNvPicPr>
            <a:picLocks noRot="1" noChangeAspect="1"/>
          </p:cNvPicPr>
          <p:nvPr>
            <a:videoFile r:link="rId1"/>
          </p:nvPr>
        </p:nvPicPr>
        <p:blipFill>
          <a:blip r:embed="rId3" cstate="print"/>
          <a:stretch>
            <a:fillRect/>
          </a:stretch>
        </p:blipFill>
        <p:spPr>
          <a:xfrm>
            <a:off x="4546600" y="3429000"/>
            <a:ext cx="4876800" cy="3657600"/>
          </a:xfrm>
          <a:prstGeom prst="rect">
            <a:avLst/>
          </a:prstGeom>
        </p:spPr>
      </p:pic>
      <p:sp>
        <p:nvSpPr>
          <p:cNvPr id="204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20483" name="Rectangle 3"/>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2048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20486" name="Rectangle 6"/>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204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204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0491"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3343275" cy="476250"/>
          </a:xfrm>
          <a:prstGeom prst="rect">
            <a:avLst/>
          </a:prstGeom>
          <a:noFill/>
        </p:spPr>
      </p:pic>
      <p:sp>
        <p:nvSpPr>
          <p:cNvPr id="2049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0495"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457200"/>
            <a:ext cx="3343275" cy="476250"/>
          </a:xfrm>
          <a:prstGeom prst="rect">
            <a:avLst/>
          </a:prstGeom>
          <a:noFill/>
        </p:spPr>
      </p:pic>
      <p:sp>
        <p:nvSpPr>
          <p:cNvPr id="20497" name="Rectangle 17"/>
          <p:cNvSpPr>
            <a:spLocks noChangeArrowheads="1"/>
          </p:cNvSpPr>
          <p:nvPr/>
        </p:nvSpPr>
        <p:spPr bwMode="auto">
          <a:xfrm>
            <a:off x="0" y="9334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20499"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20501"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0502" name="Picture 22"/>
          <p:cNvPicPr>
            <a:picLocks noChangeAspect="1" noChangeArrowheads="1"/>
          </p:cNvPicPr>
          <p:nvPr/>
        </p:nvPicPr>
        <p:blipFill>
          <a:blip r:embed="rId5" cstate="print"/>
          <a:srcRect/>
          <a:stretch>
            <a:fillRect/>
          </a:stretch>
        </p:blipFill>
        <p:spPr bwMode="auto">
          <a:xfrm>
            <a:off x="1006987" y="4604951"/>
            <a:ext cx="3505200" cy="682346"/>
          </a:xfrm>
          <a:prstGeom prst="rect">
            <a:avLst/>
          </a:prstGeom>
          <a:noFill/>
          <a:ln w="9525">
            <a:noFill/>
            <a:miter lim="800000"/>
            <a:headEnd/>
            <a:tailEnd/>
          </a:ln>
          <a:effectLst/>
        </p:spPr>
      </p:pic>
    </p:spTree>
    <p:extLst>
      <p:ext uri="{BB962C8B-B14F-4D97-AF65-F5344CB8AC3E}">
        <p14:creationId xmlns:p14="http://schemas.microsoft.com/office/powerpoint/2010/main" val="14532362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תמונה 6" descr="opening.jpg"/>
          <p:cNvPicPr>
            <a:picLocks noChangeAspect="1"/>
          </p:cNvPicPr>
          <p:nvPr/>
        </p:nvPicPr>
        <p:blipFill>
          <a:blip r:embed="rId2" cstate="print"/>
          <a:stretch>
            <a:fillRect/>
          </a:stretch>
        </p:blipFill>
        <p:spPr>
          <a:xfrm>
            <a:off x="8963" y="-3810"/>
            <a:ext cx="9120999" cy="6861810"/>
          </a:xfrm>
          <a:prstGeom prst="rect">
            <a:avLst/>
          </a:prstGeom>
        </p:spPr>
      </p:pic>
    </p:spTree>
    <p:extLst>
      <p:ext uri="{BB962C8B-B14F-4D97-AF65-F5344CB8AC3E}">
        <p14:creationId xmlns:p14="http://schemas.microsoft.com/office/powerpoint/2010/main" val="1134848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תמונה 5" descr="finger.jpg"/>
          <p:cNvPicPr>
            <a:picLocks noChangeAspect="1"/>
          </p:cNvPicPr>
          <p:nvPr/>
        </p:nvPicPr>
        <p:blipFill>
          <a:blip r:embed="rId2" cstate="print"/>
          <a:stretch>
            <a:fillRect/>
          </a:stretch>
        </p:blipFill>
        <p:spPr>
          <a:xfrm>
            <a:off x="0" y="23013"/>
            <a:ext cx="9144000" cy="6834987"/>
          </a:xfrm>
          <a:prstGeom prst="rect">
            <a:avLst/>
          </a:prstGeom>
        </p:spPr>
      </p:pic>
      <p:sp>
        <p:nvSpPr>
          <p:cNvPr id="8" name="Title 1"/>
          <p:cNvSpPr txBox="1">
            <a:spLocks/>
          </p:cNvSpPr>
          <p:nvPr/>
        </p:nvSpPr>
        <p:spPr>
          <a:xfrm>
            <a:off x="152400" y="228600"/>
            <a:ext cx="8991600" cy="1143000"/>
          </a:xfrm>
          <a:prstGeom prst="rect">
            <a:avLst/>
          </a:prstGeom>
        </p:spPr>
        <p:txBody>
          <a:bodyPr vert="horz" lIns="0" rIns="0" bIns="0" anchor="b">
            <a:normAutofit/>
          </a:bodyPr>
          <a:lstStyle/>
          <a:p>
            <a:pPr>
              <a:spcBef>
                <a:spcPct val="0"/>
              </a:spcBef>
              <a:defRPr/>
            </a:pPr>
            <a:r>
              <a:rPr lang="en-US" sz="3200" smtClean="0">
                <a:solidFill>
                  <a:srgbClr val="A5C249">
                    <a:lumMod val="20000"/>
                    <a:lumOff val="80000"/>
                  </a:srgbClr>
                </a:solidFill>
                <a:latin typeface="Calibri"/>
              </a:rPr>
              <a:t>Use of opening and closing for morphological filtering</a:t>
            </a:r>
            <a:endParaRPr lang="en-US" sz="3200" dirty="0">
              <a:solidFill>
                <a:srgbClr val="A5C249">
                  <a:lumMod val="20000"/>
                  <a:lumOff val="80000"/>
                </a:srgbClr>
              </a:solidFill>
              <a:latin typeface="Calibri"/>
            </a:endParaRPr>
          </a:p>
        </p:txBody>
      </p:sp>
    </p:spTree>
    <p:extLst>
      <p:ext uri="{BB962C8B-B14F-4D97-AF65-F5344CB8AC3E}">
        <p14:creationId xmlns:p14="http://schemas.microsoft.com/office/powerpoint/2010/main" val="24131350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8229600" cy="533400"/>
          </a:xfrm>
        </p:spPr>
        <p:txBody>
          <a:bodyPr>
            <a:normAutofit fontScale="90000"/>
          </a:bodyPr>
          <a:lstStyle/>
          <a:p>
            <a:r>
              <a:rPr lang="en-US" dirty="0" smtClean="0">
                <a:solidFill>
                  <a:schemeClr val="tx1"/>
                </a:solidFill>
              </a:rPr>
              <a:t>The Hit-or-Miss Transformation</a:t>
            </a:r>
            <a:endParaRPr lang="en-US" dirty="0">
              <a:solidFill>
                <a:schemeClr val="tx1"/>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82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4724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8229600" cy="533400"/>
          </a:xfrm>
        </p:spPr>
        <p:txBody>
          <a:bodyPr>
            <a:normAutofit fontScale="90000"/>
          </a:bodyPr>
          <a:lstStyle/>
          <a:p>
            <a:r>
              <a:rPr lang="en-US" dirty="0" smtClean="0">
                <a:solidFill>
                  <a:schemeClr val="tx1"/>
                </a:solidFill>
              </a:rPr>
              <a:t>The Hit-or-Miss Transformation</a:t>
            </a:r>
            <a:endParaRPr lang="en-US" dirty="0">
              <a:solidFill>
                <a:schemeClr val="tx1"/>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82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29032"/>
            <a:ext cx="8353831" cy="555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97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8229600" cy="533400"/>
          </a:xfrm>
        </p:spPr>
        <p:txBody>
          <a:bodyPr>
            <a:normAutofit fontScale="90000"/>
          </a:bodyPr>
          <a:lstStyle/>
          <a:p>
            <a:r>
              <a:rPr lang="en-US" dirty="0" smtClean="0">
                <a:solidFill>
                  <a:schemeClr val="tx1"/>
                </a:solidFill>
              </a:rPr>
              <a:t>The Hit-or-Miss Transformation</a:t>
            </a:r>
            <a:endParaRPr lang="en-US" dirty="0">
              <a:solidFill>
                <a:schemeClr val="tx1"/>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82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29032"/>
            <a:ext cx="8353831" cy="555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199"/>
            <a:ext cx="8353831" cy="555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8647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8229600" cy="533400"/>
          </a:xfrm>
        </p:spPr>
        <p:txBody>
          <a:bodyPr>
            <a:normAutofit fontScale="90000"/>
          </a:bodyPr>
          <a:lstStyle/>
          <a:p>
            <a:r>
              <a:rPr lang="en-US" dirty="0" smtClean="0">
                <a:solidFill>
                  <a:schemeClr val="tx1"/>
                </a:solidFill>
              </a:rPr>
              <a:t>The Hit-or-Miss Transformation</a:t>
            </a:r>
            <a:endParaRPr lang="en-US" dirty="0">
              <a:solidFill>
                <a:schemeClr val="tx1"/>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82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29032"/>
            <a:ext cx="8353831" cy="555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199"/>
            <a:ext cx="8353831" cy="555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73" y="1228887"/>
            <a:ext cx="8346457" cy="555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742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305800" cy="5105400"/>
          </a:xfrm>
        </p:spPr>
        <p:txBody>
          <a:bodyPr/>
          <a:lstStyle/>
          <a:p>
            <a:pPr marL="342900" lvl="1" indent="-342900">
              <a:buFont typeface="Arial" pitchFamily="34" charset="0"/>
              <a:buChar char="•"/>
            </a:pPr>
            <a:r>
              <a:rPr lang="en-US" dirty="0" smtClean="0"/>
              <a:t> </a:t>
            </a:r>
            <a:r>
              <a:rPr lang="en-US" b="1" i="1" dirty="0" smtClean="0"/>
              <a:t>“Morphology “ </a:t>
            </a:r>
            <a:r>
              <a:rPr lang="en-US" dirty="0" smtClean="0"/>
              <a:t>– a term used in biology that deals with the </a:t>
            </a:r>
            <a:r>
              <a:rPr lang="en-US" u="sng" dirty="0" smtClean="0"/>
              <a:t>shape and structure </a:t>
            </a:r>
            <a:r>
              <a:rPr lang="en-US" dirty="0" smtClean="0"/>
              <a:t>of animals and plants.</a:t>
            </a:r>
          </a:p>
          <a:p>
            <a:pPr marL="342900" lvl="1" indent="-342900">
              <a:buFont typeface="Arial" pitchFamily="34" charset="0"/>
              <a:buChar char="•"/>
            </a:pPr>
            <a:endParaRPr lang="en-US" dirty="0" smtClean="0"/>
          </a:p>
          <a:p>
            <a:pPr marL="342900" lvl="1" indent="-342900">
              <a:buFont typeface="Arial" pitchFamily="34" charset="0"/>
              <a:buChar char="•"/>
            </a:pPr>
            <a:r>
              <a:rPr lang="en-US" dirty="0" smtClean="0"/>
              <a:t> </a:t>
            </a:r>
            <a:r>
              <a:rPr lang="en-US" b="1" dirty="0" smtClean="0"/>
              <a:t>“</a:t>
            </a:r>
            <a:r>
              <a:rPr lang="en-US" b="1" i="1" dirty="0" smtClean="0"/>
              <a:t>Mathematical Morphology</a:t>
            </a:r>
            <a:r>
              <a:rPr lang="en-US" b="1" dirty="0" smtClean="0"/>
              <a:t>” </a:t>
            </a:r>
            <a:r>
              <a:rPr lang="en-US" dirty="0" smtClean="0"/>
              <a:t>–  as a tool for extracting image components, that are useful in the </a:t>
            </a:r>
            <a:r>
              <a:rPr lang="en-US" u="sng" dirty="0" smtClean="0"/>
              <a:t>representation and description of region shape, boundary, skeleton, etc</a:t>
            </a:r>
            <a:r>
              <a:rPr lang="en-US" dirty="0" smtClean="0"/>
              <a:t>.</a:t>
            </a:r>
          </a:p>
          <a:p>
            <a:pPr marL="342900" lvl="1" indent="-342900">
              <a:buFont typeface="Arial" pitchFamily="34" charset="0"/>
              <a:buChar char="•"/>
            </a:pPr>
            <a:endParaRPr lang="en-US" dirty="0" smtClean="0"/>
          </a:p>
          <a:p>
            <a:r>
              <a:rPr lang="en-US" dirty="0" smtClean="0"/>
              <a:t> The language of mathematical morphology is – </a:t>
            </a:r>
            <a:r>
              <a:rPr lang="en-US" b="1" u="sng" dirty="0" smtClean="0"/>
              <a:t>Set theory</a:t>
            </a:r>
            <a:endParaRPr lang="en-US" dirty="0"/>
          </a:p>
        </p:txBody>
      </p:sp>
      <p:sp>
        <p:nvSpPr>
          <p:cNvPr id="4" name="Title 1"/>
          <p:cNvSpPr>
            <a:spLocks noGrp="1"/>
          </p:cNvSpPr>
          <p:nvPr>
            <p:ph type="title"/>
          </p:nvPr>
        </p:nvSpPr>
        <p:spPr>
          <a:xfrm>
            <a:off x="457200" y="274638"/>
            <a:ext cx="8229600" cy="1143000"/>
          </a:xfrm>
        </p:spPr>
        <p:txBody>
          <a:bodyPr/>
          <a:lstStyle/>
          <a:p>
            <a:pPr algn="l"/>
            <a:r>
              <a:rPr lang="en-US" b="1" dirty="0" smtClean="0"/>
              <a:t>Mathematical Morphology</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smtClean="0"/>
              <a:t>9.4 The Hit-or-Miss Transformation</a:t>
            </a:r>
            <a:endParaRPr lang="en-US" dirty="0"/>
          </a:p>
        </p:txBody>
      </p:sp>
      <p:sp>
        <p:nvSpPr>
          <p:cNvPr id="3" name="Content Placeholder 2"/>
          <p:cNvSpPr>
            <a:spLocks noGrp="1"/>
          </p:cNvSpPr>
          <p:nvPr>
            <p:ph idx="1"/>
          </p:nvPr>
        </p:nvSpPr>
        <p:spPr>
          <a:xfrm>
            <a:off x="457200" y="2057400"/>
            <a:ext cx="8229600" cy="4389120"/>
          </a:xfrm>
        </p:spPr>
        <p:txBody>
          <a:bodyPr>
            <a:normAutofit fontScale="92500" lnSpcReduction="20000"/>
          </a:bodyPr>
          <a:lstStyle/>
          <a:p>
            <a:r>
              <a:rPr lang="en-US" dirty="0" smtClean="0"/>
              <a:t>A basic morphological tool for </a:t>
            </a:r>
            <a:r>
              <a:rPr lang="en-US" b="1" u="sng" dirty="0" smtClean="0"/>
              <a:t>shape detection</a:t>
            </a:r>
            <a:r>
              <a:rPr lang="en-US" dirty="0" smtClean="0"/>
              <a:t>.</a:t>
            </a:r>
          </a:p>
          <a:p>
            <a:r>
              <a:rPr lang="en-US" dirty="0" smtClean="0"/>
              <a:t>Let the origin of each shape be located at its center of gravity.</a:t>
            </a:r>
          </a:p>
          <a:p>
            <a:r>
              <a:rPr lang="en-US" dirty="0" smtClean="0"/>
              <a:t>If we want to find the location of a shape , say – </a:t>
            </a:r>
            <a:r>
              <a:rPr lang="en-US" b="1" dirty="0" smtClean="0"/>
              <a:t>X</a:t>
            </a:r>
            <a:r>
              <a:rPr lang="en-US" dirty="0" smtClean="0"/>
              <a:t> ,</a:t>
            </a:r>
          </a:p>
          <a:p>
            <a:pPr>
              <a:buNone/>
            </a:pPr>
            <a:r>
              <a:rPr lang="en-US" dirty="0" smtClean="0"/>
              <a:t>	 at (larger) image, say – </a:t>
            </a:r>
            <a:r>
              <a:rPr lang="en-US" b="1" dirty="0" smtClean="0"/>
              <a:t>A</a:t>
            </a:r>
            <a:r>
              <a:rPr lang="en-US" dirty="0" smtClean="0"/>
              <a:t> :</a:t>
            </a:r>
          </a:p>
          <a:p>
            <a:pPr lvl="1"/>
            <a:r>
              <a:rPr lang="en-US" dirty="0" smtClean="0"/>
              <a:t>Let X be enclosed by a small window, say – </a:t>
            </a:r>
            <a:r>
              <a:rPr lang="en-US" b="1" dirty="0" smtClean="0"/>
              <a:t>W</a:t>
            </a:r>
            <a:r>
              <a:rPr lang="en-US" dirty="0" smtClean="0"/>
              <a:t>.</a:t>
            </a:r>
          </a:p>
          <a:p>
            <a:pPr lvl="1"/>
            <a:r>
              <a:rPr lang="en-US" dirty="0" smtClean="0"/>
              <a:t>The </a:t>
            </a:r>
            <a:r>
              <a:rPr lang="en-US" b="1" i="1" dirty="0" smtClean="0"/>
              <a:t>local background </a:t>
            </a:r>
            <a:r>
              <a:rPr lang="en-US" dirty="0" smtClean="0"/>
              <a:t>of  X with respect to W is defined as the </a:t>
            </a:r>
            <a:r>
              <a:rPr lang="en-US" i="1" dirty="0" smtClean="0"/>
              <a:t>set difference </a:t>
            </a:r>
            <a:r>
              <a:rPr lang="en-US" dirty="0" smtClean="0"/>
              <a:t>(</a:t>
            </a:r>
            <a:r>
              <a:rPr lang="en-US" b="1" dirty="0" smtClean="0"/>
              <a:t>W - X</a:t>
            </a:r>
            <a:r>
              <a:rPr lang="en-US" dirty="0" smtClean="0"/>
              <a:t>).</a:t>
            </a:r>
          </a:p>
          <a:p>
            <a:pPr lvl="1"/>
            <a:r>
              <a:rPr lang="en-US" dirty="0" smtClean="0"/>
              <a:t>Apply </a:t>
            </a:r>
            <a:r>
              <a:rPr lang="en-US" i="1" dirty="0" smtClean="0"/>
              <a:t>erosion</a:t>
            </a:r>
            <a:r>
              <a:rPr lang="en-US" dirty="0" smtClean="0"/>
              <a:t> operator of A by X, will get us the set of locations of the origin of X, such that X is completely contained in A. </a:t>
            </a:r>
          </a:p>
          <a:p>
            <a:pPr lvl="1"/>
            <a:r>
              <a:rPr lang="en-US" dirty="0" smtClean="0"/>
              <a:t>It may be also view geometrically as the set of all locations of the origin of X at which X found a match (</a:t>
            </a:r>
            <a:r>
              <a:rPr lang="en-US" b="1" u="sng" dirty="0" smtClean="0"/>
              <a:t>hit</a:t>
            </a:r>
            <a:r>
              <a:rPr lang="en-US" dirty="0" smtClean="0"/>
              <a:t>) in A. </a:t>
            </a:r>
          </a:p>
          <a:p>
            <a:pPr lvl="1">
              <a:buNone/>
            </a:pPr>
            <a:endParaRPr lang="en-US" dirty="0" smtClean="0"/>
          </a:p>
          <a:p>
            <a:pPr lvl="1"/>
            <a:endParaRPr lang="en-US" dirty="0" smtClean="0"/>
          </a:p>
          <a:p>
            <a:pPr lvl="1"/>
            <a:endParaRPr lang="en-US" dirty="0" smtClean="0"/>
          </a:p>
          <a:p>
            <a:pPr lvl="1"/>
            <a:endParaRPr lang="en-US" dirty="0" smtClean="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Tree>
    <p:extLst>
      <p:ext uri="{BB962C8B-B14F-4D97-AF65-F5344CB8AC3E}">
        <p14:creationId xmlns:p14="http://schemas.microsoft.com/office/powerpoint/2010/main" val="29408247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smtClean="0"/>
              <a:t>9.4 The Hit-or-Miss Transformation</a:t>
            </a:r>
            <a:endParaRPr lang="en-US" dirty="0"/>
          </a:p>
        </p:txBody>
      </p:sp>
      <p:sp>
        <p:nvSpPr>
          <p:cNvPr id="3" name="Content Placeholder 2"/>
          <p:cNvSpPr>
            <a:spLocks noGrp="1"/>
          </p:cNvSpPr>
          <p:nvPr>
            <p:ph idx="1"/>
          </p:nvPr>
        </p:nvSpPr>
        <p:spPr>
          <a:xfrm>
            <a:off x="457200" y="2057400"/>
            <a:ext cx="8229600" cy="4389120"/>
          </a:xfrm>
        </p:spPr>
        <p:txBody>
          <a:bodyPr>
            <a:normAutofit/>
          </a:bodyPr>
          <a:lstStyle/>
          <a:p>
            <a:pPr lvl="1">
              <a:buNone/>
            </a:pPr>
            <a:r>
              <a:rPr lang="en-US" u="sng" dirty="0" smtClean="0"/>
              <a:t>Cont.</a:t>
            </a:r>
          </a:p>
          <a:p>
            <a:pPr lvl="2"/>
            <a:r>
              <a:rPr lang="en-US" dirty="0" smtClean="0"/>
              <a:t>Apply </a:t>
            </a:r>
            <a:r>
              <a:rPr lang="en-US" i="1" dirty="0" smtClean="0"/>
              <a:t>erosion</a:t>
            </a:r>
            <a:r>
              <a:rPr lang="en-US" dirty="0" smtClean="0"/>
              <a:t> operator on the </a:t>
            </a:r>
            <a:r>
              <a:rPr lang="en-US" i="1" dirty="0" smtClean="0"/>
              <a:t>complement of A</a:t>
            </a:r>
            <a:r>
              <a:rPr lang="en-US" dirty="0" smtClean="0"/>
              <a:t> by the</a:t>
            </a:r>
            <a:r>
              <a:rPr lang="en-US" i="1" dirty="0" smtClean="0"/>
              <a:t> local background </a:t>
            </a:r>
            <a:r>
              <a:rPr lang="en-US" dirty="0" smtClean="0"/>
              <a:t>set  (W – X).</a:t>
            </a:r>
          </a:p>
          <a:p>
            <a:pPr lvl="2"/>
            <a:r>
              <a:rPr lang="en-US" dirty="0" smtClean="0"/>
              <a:t>Notice, that the set of locations for which X </a:t>
            </a:r>
            <a:r>
              <a:rPr lang="en-US" b="1" u="sng" dirty="0" smtClean="0"/>
              <a:t>exactly</a:t>
            </a:r>
            <a:r>
              <a:rPr lang="en-US" dirty="0" smtClean="0"/>
              <a:t> fits inside A is the </a:t>
            </a:r>
            <a:r>
              <a:rPr lang="en-US" b="1" i="1" dirty="0" smtClean="0"/>
              <a:t>intersection</a:t>
            </a:r>
            <a:r>
              <a:rPr lang="en-US" dirty="0" smtClean="0"/>
              <a:t> of these two last operators  above. </a:t>
            </a:r>
          </a:p>
          <a:p>
            <a:pPr lvl="2">
              <a:buNone/>
            </a:pPr>
            <a:r>
              <a:rPr lang="en-US" dirty="0" smtClean="0"/>
              <a:t>	This intersection is precisely the location sought.</a:t>
            </a:r>
          </a:p>
          <a:p>
            <a:pPr lvl="1">
              <a:buNone/>
            </a:pPr>
            <a:r>
              <a:rPr lang="en-US" u="sng" dirty="0" smtClean="0"/>
              <a:t>Formally:</a:t>
            </a:r>
          </a:p>
          <a:p>
            <a:pPr lvl="1">
              <a:buNone/>
            </a:pPr>
            <a:r>
              <a:rPr lang="en-US" dirty="0" smtClean="0"/>
              <a:t>If B denotes the set composed of  X and it’s background – </a:t>
            </a:r>
          </a:p>
          <a:p>
            <a:pPr lvl="1">
              <a:buNone/>
            </a:pPr>
            <a:r>
              <a:rPr lang="en-US" dirty="0" smtClean="0"/>
              <a:t>B = (B1,B2) ; B1 = X , B2 = (W-X).</a:t>
            </a:r>
          </a:p>
          <a:p>
            <a:pPr lvl="1">
              <a:buNone/>
            </a:pPr>
            <a:r>
              <a:rPr lang="en-US" dirty="0" smtClean="0"/>
              <a:t>The match (or set of matches) of B in A, denoted         is:</a:t>
            </a:r>
          </a:p>
          <a:p>
            <a:pPr lvl="2">
              <a:buNone/>
            </a:pPr>
            <a:endParaRPr lang="en-US" dirty="0" smtClean="0"/>
          </a:p>
          <a:p>
            <a:pPr lvl="1"/>
            <a:endParaRPr lang="en-US" dirty="0" smtClean="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7" name="Picture 3"/>
          <p:cNvPicPr>
            <a:picLocks noChangeAspect="1" noChangeArrowheads="1"/>
          </p:cNvPicPr>
          <p:nvPr/>
        </p:nvPicPr>
        <p:blipFill>
          <a:blip r:embed="rId2" cstate="print"/>
          <a:stretch>
            <a:fillRect/>
          </a:stretch>
        </p:blipFill>
        <p:spPr bwMode="auto">
          <a:xfrm>
            <a:off x="1828800" y="6096000"/>
            <a:ext cx="3185163" cy="304800"/>
          </a:xfrm>
          <a:prstGeom prst="rect">
            <a:avLst/>
          </a:prstGeom>
          <a:noFill/>
          <a:ln>
            <a:noFill/>
          </a:ln>
        </p:spPr>
      </p:pic>
      <p:sp>
        <p:nvSpPr>
          <p:cNvPr id="1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13" name="Picture 9"/>
          <p:cNvPicPr>
            <a:picLocks noChangeAspect="1" noChangeArrowheads="1"/>
          </p:cNvPicPr>
          <p:nvPr/>
        </p:nvPicPr>
        <p:blipFill>
          <a:blip r:embed="rId3" cstate="print"/>
          <a:stretch>
            <a:fillRect/>
          </a:stretch>
        </p:blipFill>
        <p:spPr bwMode="auto">
          <a:xfrm>
            <a:off x="7391399" y="5715001"/>
            <a:ext cx="546685" cy="266676"/>
          </a:xfrm>
          <a:prstGeom prst="rect">
            <a:avLst/>
          </a:prstGeom>
          <a:noFill/>
          <a:ln>
            <a:noFill/>
          </a:ln>
        </p:spPr>
      </p:pic>
    </p:spTree>
    <p:extLst>
      <p:ext uri="{BB962C8B-B14F-4D97-AF65-F5344CB8AC3E}">
        <p14:creationId xmlns:p14="http://schemas.microsoft.com/office/powerpoint/2010/main" val="21974234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endParaRPr lang="en-US"/>
          </a:p>
        </p:txBody>
      </p:sp>
      <p:pic>
        <p:nvPicPr>
          <p:cNvPr id="7" name="תמונה 6" descr="HITMISS.jpg"/>
          <p:cNvPicPr>
            <a:picLocks noChangeAspect="1"/>
          </p:cNvPicPr>
          <p:nvPr/>
        </p:nvPicPr>
        <p:blipFill>
          <a:blip r:embed="rId2" cstate="print"/>
          <a:stretch>
            <a:fillRect/>
          </a:stretch>
        </p:blipFill>
        <p:spPr>
          <a:xfrm>
            <a:off x="0" y="0"/>
            <a:ext cx="9144000" cy="6858000"/>
          </a:xfrm>
          <a:prstGeom prst="rect">
            <a:avLst/>
          </a:prstGeom>
        </p:spPr>
      </p:pic>
      <p:sp>
        <p:nvSpPr>
          <p:cNvPr id="8" name="Title 1"/>
          <p:cNvSpPr txBox="1">
            <a:spLocks/>
          </p:cNvSpPr>
          <p:nvPr/>
        </p:nvSpPr>
        <p:spPr>
          <a:xfrm>
            <a:off x="762000" y="228600"/>
            <a:ext cx="8229600" cy="1143000"/>
          </a:xfrm>
          <a:prstGeom prst="rect">
            <a:avLst/>
          </a:prstGeom>
        </p:spPr>
        <p:txBody>
          <a:bodyPr vert="horz" lIns="0" rIns="0" bIns="0" anchor="b">
            <a:normAutofit/>
          </a:bodyPr>
          <a:lstStyle/>
          <a:p>
            <a:pPr>
              <a:spcBef>
                <a:spcPct val="0"/>
              </a:spcBef>
              <a:defRPr/>
            </a:pPr>
            <a:r>
              <a:rPr lang="en-US" sz="5000" dirty="0" smtClean="0">
                <a:solidFill>
                  <a:srgbClr val="04617B"/>
                </a:solidFill>
                <a:latin typeface="Calibri"/>
              </a:rPr>
              <a:t>Hit-or-Miss exp:</a:t>
            </a:r>
            <a:endParaRPr lang="he-IL" sz="5000" dirty="0">
              <a:solidFill>
                <a:srgbClr val="04617B"/>
              </a:solidFill>
              <a:latin typeface="Calibri"/>
              <a:cs typeface="Arial"/>
            </a:endParaRPr>
          </a:p>
        </p:txBody>
      </p:sp>
    </p:spTree>
    <p:extLst>
      <p:ext uri="{BB962C8B-B14F-4D97-AF65-F5344CB8AC3E}">
        <p14:creationId xmlns:p14="http://schemas.microsoft.com/office/powerpoint/2010/main" val="4149834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smtClean="0"/>
              <a:t>9.4 The Hit-or-Miss Transformation</a:t>
            </a:r>
            <a:endParaRPr lang="en-US" dirty="0"/>
          </a:p>
        </p:txBody>
      </p:sp>
      <p:sp>
        <p:nvSpPr>
          <p:cNvPr id="3" name="Content Placeholder 2"/>
          <p:cNvSpPr>
            <a:spLocks noGrp="1"/>
          </p:cNvSpPr>
          <p:nvPr>
            <p:ph idx="1"/>
          </p:nvPr>
        </p:nvSpPr>
        <p:spPr>
          <a:xfrm>
            <a:off x="457200" y="2057400"/>
            <a:ext cx="8229600" cy="4389120"/>
          </a:xfrm>
        </p:spPr>
        <p:txBody>
          <a:bodyPr anchor="t">
            <a:normAutofit fontScale="92500" lnSpcReduction="20000"/>
          </a:bodyPr>
          <a:lstStyle/>
          <a:p>
            <a:pPr lvl="1">
              <a:lnSpc>
                <a:spcPct val="120000"/>
              </a:lnSpc>
            </a:pPr>
            <a:r>
              <a:rPr lang="en-US" dirty="0" smtClean="0"/>
              <a:t>The reason for using these kind of structuring element –        B = (B1,B2) is based on an assumed definition that,</a:t>
            </a:r>
          </a:p>
          <a:p>
            <a:pPr lvl="1">
              <a:lnSpc>
                <a:spcPct val="120000"/>
              </a:lnSpc>
              <a:buNone/>
            </a:pPr>
            <a:r>
              <a:rPr lang="en-US" b="1" dirty="0" smtClean="0"/>
              <a:t>	two or more objects are distinct only if they are disjoint (disconnected) sets.</a:t>
            </a:r>
          </a:p>
          <a:p>
            <a:pPr lvl="1">
              <a:lnSpc>
                <a:spcPct val="120000"/>
              </a:lnSpc>
            </a:pPr>
            <a:r>
              <a:rPr lang="en-US" dirty="0" smtClean="0"/>
              <a:t>In some applications , we may interested in detecting  </a:t>
            </a:r>
            <a:r>
              <a:rPr lang="en-US" b="1" dirty="0" smtClean="0"/>
              <a:t>certain patterns (combinations) </a:t>
            </a:r>
            <a:r>
              <a:rPr lang="en-US" dirty="0" smtClean="0"/>
              <a:t>of </a:t>
            </a:r>
            <a:r>
              <a:rPr lang="en-US" sz="2800" dirty="0" smtClean="0"/>
              <a:t>1</a:t>
            </a:r>
            <a:r>
              <a:rPr lang="en-US" dirty="0" smtClean="0"/>
              <a:t>’</a:t>
            </a:r>
            <a:r>
              <a:rPr lang="en-US" sz="1800" dirty="0" smtClean="0"/>
              <a:t>s</a:t>
            </a:r>
            <a:r>
              <a:rPr lang="en-US" dirty="0" smtClean="0"/>
              <a:t> and </a:t>
            </a:r>
            <a:r>
              <a:rPr lang="en-US" sz="2800" dirty="0" smtClean="0"/>
              <a:t>0</a:t>
            </a:r>
            <a:r>
              <a:rPr lang="en-US" dirty="0" smtClean="0"/>
              <a:t>’</a:t>
            </a:r>
            <a:r>
              <a:rPr lang="en-US" sz="1800" dirty="0" smtClean="0"/>
              <a:t>s</a:t>
            </a:r>
            <a:r>
              <a:rPr lang="en-US" dirty="0" smtClean="0"/>
              <a:t>.                               and not for detecting individual objects.</a:t>
            </a:r>
          </a:p>
          <a:p>
            <a:pPr lvl="1">
              <a:lnSpc>
                <a:spcPct val="120000"/>
              </a:lnSpc>
            </a:pPr>
            <a:r>
              <a:rPr lang="en-US" dirty="0" smtClean="0"/>
              <a:t>In this case </a:t>
            </a:r>
            <a:r>
              <a:rPr lang="en-US" u="sng" dirty="0" smtClean="0"/>
              <a:t>a background is not required</a:t>
            </a:r>
            <a:r>
              <a:rPr lang="en-US" dirty="0" smtClean="0"/>
              <a:t>.</a:t>
            </a:r>
          </a:p>
          <a:p>
            <a:pPr lvl="1">
              <a:lnSpc>
                <a:spcPct val="120000"/>
              </a:lnSpc>
              <a:buNone/>
            </a:pPr>
            <a:r>
              <a:rPr lang="en-US" dirty="0" smtClean="0"/>
              <a:t>	 and the </a:t>
            </a:r>
            <a:r>
              <a:rPr lang="en-US" i="1" dirty="0" smtClean="0"/>
              <a:t>hit-or-miss transform </a:t>
            </a:r>
            <a:r>
              <a:rPr lang="en-US" dirty="0" smtClean="0"/>
              <a:t>reduces to </a:t>
            </a:r>
            <a:r>
              <a:rPr lang="en-US" u="sng" dirty="0" smtClean="0"/>
              <a:t>simple </a:t>
            </a:r>
            <a:r>
              <a:rPr lang="en-US" i="1" u="sng" dirty="0" smtClean="0"/>
              <a:t>erosion</a:t>
            </a:r>
            <a:r>
              <a:rPr lang="en-US" dirty="0" smtClean="0"/>
              <a:t>.</a:t>
            </a:r>
          </a:p>
          <a:p>
            <a:pPr lvl="1">
              <a:lnSpc>
                <a:spcPct val="120000"/>
              </a:lnSpc>
            </a:pPr>
            <a:r>
              <a:rPr lang="en-US" dirty="0" smtClean="0"/>
              <a:t>This simplified pattern detection scheme is used in some of the algorithms for </a:t>
            </a:r>
            <a:r>
              <a:rPr lang="en-US" b="1" dirty="0" smtClean="0"/>
              <a:t>– identifying characters within a text</a:t>
            </a:r>
            <a:r>
              <a:rPr lang="en-US" dirty="0" smtClean="0"/>
              <a:t>.</a:t>
            </a:r>
            <a:r>
              <a:rPr lang="en-US" u="sng" dirty="0" smtClean="0"/>
              <a:t> </a:t>
            </a:r>
          </a:p>
          <a:p>
            <a:pPr lvl="1"/>
            <a:endParaRPr lang="en-US" dirty="0" smtClean="0"/>
          </a:p>
          <a:p>
            <a:pPr lvl="1"/>
            <a:endParaRPr lang="en-US" dirty="0" smtClean="0"/>
          </a:p>
          <a:p>
            <a:pPr lvl="1"/>
            <a:endParaRPr lang="en-US" dirty="0" smtClean="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Tree>
    <p:extLst>
      <p:ext uri="{BB962C8B-B14F-4D97-AF65-F5344CB8AC3E}">
        <p14:creationId xmlns:p14="http://schemas.microsoft.com/office/powerpoint/2010/main" val="1920029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6">
                    <a:lumMod val="20000"/>
                    <a:lumOff val="80000"/>
                  </a:schemeClr>
                </a:solidFill>
              </a:rPr>
              <a:t>9.5 Basic Morphological Algorithms</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solidFill>
                  <a:schemeClr val="bg1"/>
                </a:solidFill>
              </a:rPr>
              <a:t>1 – Boundary Extraction</a:t>
            </a:r>
          </a:p>
          <a:p>
            <a:r>
              <a:rPr lang="en-US" dirty="0" smtClean="0">
                <a:solidFill>
                  <a:schemeClr val="bg1"/>
                </a:solidFill>
              </a:rPr>
              <a:t>2 – Region Filling</a:t>
            </a:r>
          </a:p>
          <a:p>
            <a:r>
              <a:rPr lang="en-US" dirty="0" smtClean="0">
                <a:solidFill>
                  <a:schemeClr val="bg1"/>
                </a:solidFill>
              </a:rPr>
              <a:t>3 – Extraction of Connected Components</a:t>
            </a:r>
          </a:p>
          <a:p>
            <a:r>
              <a:rPr lang="en-US" dirty="0" smtClean="0">
                <a:solidFill>
                  <a:schemeClr val="bg1"/>
                </a:solidFill>
              </a:rPr>
              <a:t>4 – Convex Hull</a:t>
            </a:r>
          </a:p>
          <a:p>
            <a:r>
              <a:rPr lang="en-US" dirty="0" smtClean="0">
                <a:solidFill>
                  <a:schemeClr val="bg1"/>
                </a:solidFill>
              </a:rPr>
              <a:t>5 – Thinning</a:t>
            </a:r>
          </a:p>
          <a:p>
            <a:r>
              <a:rPr lang="en-US" dirty="0" smtClean="0">
                <a:solidFill>
                  <a:schemeClr val="bg1"/>
                </a:solidFill>
              </a:rPr>
              <a:t>6 – Thickening</a:t>
            </a:r>
          </a:p>
          <a:p>
            <a:r>
              <a:rPr lang="en-US" dirty="0" smtClean="0">
                <a:solidFill>
                  <a:schemeClr val="bg1"/>
                </a:solidFill>
              </a:rPr>
              <a:t>7 – Skeletons</a:t>
            </a:r>
          </a:p>
        </p:txBody>
      </p:sp>
    </p:spTree>
    <p:extLst>
      <p:ext uri="{BB962C8B-B14F-4D97-AF65-F5344CB8AC3E}">
        <p14:creationId xmlns:p14="http://schemas.microsoft.com/office/powerpoint/2010/main" val="12280162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9.5.1 Boundary Extraction</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solidFill>
                  <a:schemeClr val="bg1"/>
                </a:solidFill>
              </a:rPr>
              <a:t>First, erode A by B, then make set difference between A and the erosion</a:t>
            </a:r>
          </a:p>
          <a:p>
            <a:r>
              <a:rPr lang="en-US" dirty="0" smtClean="0">
                <a:solidFill>
                  <a:schemeClr val="bg1"/>
                </a:solidFill>
              </a:rPr>
              <a:t>The thickness of the contour depends on the size of constructing object – B</a:t>
            </a:r>
            <a:endParaRPr lang="en-US" dirty="0">
              <a:solidFill>
                <a:schemeClr val="bg1"/>
              </a:solidFill>
            </a:endParaRPr>
          </a:p>
        </p:txBody>
      </p:sp>
      <p:pic>
        <p:nvPicPr>
          <p:cNvPr id="4" name="תמונה 3" descr="Boundary1.jpg"/>
          <p:cNvPicPr>
            <a:picLocks noChangeAspect="1"/>
          </p:cNvPicPr>
          <p:nvPr/>
        </p:nvPicPr>
        <p:blipFill>
          <a:blip r:embed="rId2" cstate="print"/>
          <a:stretch>
            <a:fillRect/>
          </a:stretch>
        </p:blipFill>
        <p:spPr>
          <a:xfrm>
            <a:off x="4419600" y="3913408"/>
            <a:ext cx="3763728" cy="2527016"/>
          </a:xfrm>
          <a:prstGeom prst="rect">
            <a:avLst/>
          </a:prstGeom>
        </p:spPr>
      </p:pic>
      <p:pic>
        <p:nvPicPr>
          <p:cNvPr id="14337" name="Picture 1"/>
          <p:cNvPicPr>
            <a:picLocks noChangeAspect="1" noChangeArrowheads="1"/>
          </p:cNvPicPr>
          <p:nvPr/>
        </p:nvPicPr>
        <p:blipFill>
          <a:blip r:embed="rId3" cstate="print"/>
          <a:srcRect/>
          <a:stretch>
            <a:fillRect/>
          </a:stretch>
        </p:blipFill>
        <p:spPr bwMode="auto">
          <a:xfrm>
            <a:off x="304800" y="5638800"/>
            <a:ext cx="3981450" cy="775056"/>
          </a:xfrm>
          <a:prstGeom prst="rect">
            <a:avLst/>
          </a:prstGeom>
          <a:noFill/>
          <a:ln w="9525">
            <a:noFill/>
            <a:miter lim="800000"/>
            <a:headEnd/>
            <a:tailEnd/>
          </a:ln>
          <a:effectLst/>
        </p:spPr>
      </p:pic>
    </p:spTree>
    <p:extLst>
      <p:ext uri="{BB962C8B-B14F-4D97-AF65-F5344CB8AC3E}">
        <p14:creationId xmlns:p14="http://schemas.microsoft.com/office/powerpoint/2010/main" val="16279298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9.5.1 Boundary Extraction</a:t>
            </a:r>
            <a:endParaRPr lang="en-US" dirty="0">
              <a:solidFill>
                <a:schemeClr val="accent6">
                  <a:lumMod val="20000"/>
                  <a:lumOff val="80000"/>
                </a:schemeClr>
              </a:solidFill>
            </a:endParaRPr>
          </a:p>
        </p:txBody>
      </p:sp>
      <p:pic>
        <p:nvPicPr>
          <p:cNvPr id="6" name="מציין מיקום תוכן 5" descr="Boundary2.jpg"/>
          <p:cNvPicPr>
            <a:picLocks noGrp="1" noChangeAspect="1"/>
          </p:cNvPicPr>
          <p:nvPr>
            <p:ph idx="1"/>
          </p:nvPr>
        </p:nvPicPr>
        <p:blipFill>
          <a:blip r:embed="rId2" cstate="print"/>
          <a:stretch>
            <a:fillRect/>
          </a:stretch>
        </p:blipFill>
        <p:spPr>
          <a:xfrm>
            <a:off x="304800" y="2438400"/>
            <a:ext cx="8463712" cy="3411454"/>
          </a:xfrm>
        </p:spPr>
      </p:pic>
    </p:spTree>
    <p:extLst>
      <p:ext uri="{BB962C8B-B14F-4D97-AF65-F5344CB8AC3E}">
        <p14:creationId xmlns:p14="http://schemas.microsoft.com/office/powerpoint/2010/main" val="5513979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9.5.2 Region Filling</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solidFill>
                  <a:schemeClr val="bg1"/>
                </a:solidFill>
              </a:rPr>
              <a:t>This algorithm is based on a set of dilations, complementation and intersections</a:t>
            </a:r>
          </a:p>
          <a:p>
            <a:r>
              <a:rPr lang="en-US" dirty="0" smtClean="0">
                <a:solidFill>
                  <a:schemeClr val="bg1"/>
                </a:solidFill>
              </a:rPr>
              <a:t>p is the point inside the boundary, with the value of 1</a:t>
            </a:r>
          </a:p>
          <a:p>
            <a:r>
              <a:rPr lang="en-US" dirty="0" smtClean="0">
                <a:solidFill>
                  <a:schemeClr val="bg1"/>
                </a:solidFill>
              </a:rPr>
              <a:t>X</a:t>
            </a:r>
            <a:r>
              <a:rPr lang="en-US" sz="1400" dirty="0" smtClean="0">
                <a:solidFill>
                  <a:schemeClr val="bg1"/>
                </a:solidFill>
              </a:rPr>
              <a:t>(k) </a:t>
            </a:r>
            <a:r>
              <a:rPr lang="en-US" dirty="0" smtClean="0">
                <a:solidFill>
                  <a:schemeClr val="bg1"/>
                </a:solidFill>
              </a:rPr>
              <a:t>= (X</a:t>
            </a:r>
            <a:r>
              <a:rPr lang="en-US" sz="1400" dirty="0" smtClean="0">
                <a:solidFill>
                  <a:schemeClr val="bg1"/>
                </a:solidFill>
              </a:rPr>
              <a:t>(k-1) </a:t>
            </a:r>
            <a:r>
              <a:rPr lang="en-US" sz="2800" dirty="0" err="1" smtClean="0">
                <a:solidFill>
                  <a:schemeClr val="bg1"/>
                </a:solidFill>
              </a:rPr>
              <a:t>xor</a:t>
            </a:r>
            <a:r>
              <a:rPr lang="en-US" sz="2800" dirty="0" smtClean="0">
                <a:solidFill>
                  <a:schemeClr val="bg1"/>
                </a:solidFill>
              </a:rPr>
              <a:t> B</a:t>
            </a:r>
            <a:r>
              <a:rPr lang="en-US" dirty="0" smtClean="0">
                <a:solidFill>
                  <a:schemeClr val="bg1"/>
                </a:solidFill>
              </a:rPr>
              <a:t>) conjunction with complemented A</a:t>
            </a:r>
          </a:p>
          <a:p>
            <a:r>
              <a:rPr lang="en-US" dirty="0" smtClean="0">
                <a:solidFill>
                  <a:schemeClr val="bg1"/>
                </a:solidFill>
              </a:rPr>
              <a:t>The process stops when X</a:t>
            </a:r>
            <a:r>
              <a:rPr lang="en-US" sz="1600" dirty="0" smtClean="0">
                <a:solidFill>
                  <a:schemeClr val="bg1"/>
                </a:solidFill>
              </a:rPr>
              <a:t>(k) </a:t>
            </a:r>
            <a:r>
              <a:rPr lang="en-US" sz="2800" dirty="0" smtClean="0">
                <a:solidFill>
                  <a:schemeClr val="bg1"/>
                </a:solidFill>
              </a:rPr>
              <a:t>= </a:t>
            </a:r>
            <a:r>
              <a:rPr lang="en-US" dirty="0" smtClean="0">
                <a:solidFill>
                  <a:schemeClr val="bg1"/>
                </a:solidFill>
              </a:rPr>
              <a:t>X</a:t>
            </a:r>
            <a:r>
              <a:rPr lang="en-US" sz="1600" dirty="0" smtClean="0">
                <a:solidFill>
                  <a:schemeClr val="bg1"/>
                </a:solidFill>
              </a:rPr>
              <a:t>(k-1)</a:t>
            </a:r>
          </a:p>
          <a:p>
            <a:r>
              <a:rPr lang="en-US" dirty="0" smtClean="0">
                <a:solidFill>
                  <a:schemeClr val="bg1"/>
                </a:solidFill>
              </a:rPr>
              <a:t>The result that given by union of A and X</a:t>
            </a:r>
            <a:r>
              <a:rPr lang="en-US" sz="1600" dirty="0" smtClean="0">
                <a:solidFill>
                  <a:schemeClr val="bg1"/>
                </a:solidFill>
              </a:rPr>
              <a:t>(k)</a:t>
            </a:r>
            <a:r>
              <a:rPr lang="en-US" dirty="0" smtClean="0">
                <a:solidFill>
                  <a:schemeClr val="bg1"/>
                </a:solidFill>
              </a:rPr>
              <a:t>, is a set contains the filled set and the boundary </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6" name="תמונה 15" descr="region.jpg"/>
          <p:cNvPicPr>
            <a:picLocks noChangeAspect="1"/>
          </p:cNvPicPr>
          <p:nvPr/>
        </p:nvPicPr>
        <p:blipFill>
          <a:blip r:embed="rId3" cstate="print"/>
          <a:stretch>
            <a:fillRect/>
          </a:stretch>
        </p:blipFill>
        <p:spPr>
          <a:xfrm>
            <a:off x="103632" y="5181600"/>
            <a:ext cx="8887968" cy="1524000"/>
          </a:xfrm>
          <a:prstGeom prst="rect">
            <a:avLst/>
          </a:prstGeom>
        </p:spPr>
      </p:pic>
    </p:spTree>
    <p:extLst>
      <p:ext uri="{BB962C8B-B14F-4D97-AF65-F5344CB8AC3E}">
        <p14:creationId xmlns:p14="http://schemas.microsoft.com/office/powerpoint/2010/main" val="2369052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20000"/>
                    <a:lumOff val="80000"/>
                  </a:schemeClr>
                </a:solidFill>
              </a:rPr>
              <a:t>9.5.2 Region Filling</a:t>
            </a:r>
            <a:endParaRPr lang="en-US" dirty="0">
              <a:solidFill>
                <a:schemeClr val="accent6">
                  <a:lumMod val="20000"/>
                  <a:lumOff val="80000"/>
                </a:schemeClr>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4" name="region_filling.avi">
            <a:hlinkClick r:id="" action="ppaction://media"/>
          </p:cNvPr>
          <p:cNvPicPr>
            <a:picLocks noRot="1" noChangeAspect="1"/>
          </p:cNvPicPr>
          <p:nvPr>
            <a:videoFile r:link="rId1"/>
          </p:nvPr>
        </p:nvPicPr>
        <p:blipFill>
          <a:blip r:embed="rId4" cstate="print"/>
          <a:stretch>
            <a:fillRect/>
          </a:stretch>
        </p:blipFill>
        <p:spPr>
          <a:xfrm>
            <a:off x="3733800" y="1828800"/>
            <a:ext cx="6705600" cy="5029200"/>
          </a:xfrm>
          <a:prstGeom prst="rect">
            <a:avLst/>
          </a:prstGeom>
        </p:spPr>
      </p:pic>
      <p:pic>
        <p:nvPicPr>
          <p:cNvPr id="15" name="Picture 1"/>
          <p:cNvPicPr>
            <a:picLocks noChangeAspect="1" noChangeArrowheads="1"/>
          </p:cNvPicPr>
          <p:nvPr/>
        </p:nvPicPr>
        <p:blipFill>
          <a:blip r:embed="rId5" cstate="print"/>
          <a:srcRect/>
          <a:stretch>
            <a:fillRect/>
          </a:stretch>
        </p:blipFill>
        <p:spPr bwMode="auto">
          <a:xfrm>
            <a:off x="228600" y="6096000"/>
            <a:ext cx="2741374" cy="533654"/>
          </a:xfrm>
          <a:prstGeom prst="rect">
            <a:avLst/>
          </a:prstGeom>
          <a:noFill/>
          <a:ln w="9525">
            <a:noFill/>
            <a:miter lim="800000"/>
            <a:headEnd/>
            <a:tailEnd/>
          </a:ln>
          <a:effectLst/>
        </p:spPr>
      </p:pic>
      <p:pic>
        <p:nvPicPr>
          <p:cNvPr id="16" name="תמונה 15" descr="region.jpg"/>
          <p:cNvPicPr>
            <a:picLocks noChangeAspect="1"/>
          </p:cNvPicPr>
          <p:nvPr/>
        </p:nvPicPr>
        <p:blipFill>
          <a:blip r:embed="rId6" cstate="print"/>
          <a:srcRect l="21433" t="45000" r="67421"/>
          <a:stretch>
            <a:fillRect/>
          </a:stretch>
        </p:blipFill>
        <p:spPr>
          <a:xfrm>
            <a:off x="228600" y="4267200"/>
            <a:ext cx="1981200" cy="1676400"/>
          </a:xfrm>
          <a:prstGeom prst="rect">
            <a:avLst/>
          </a:prstGeom>
        </p:spPr>
      </p:pic>
    </p:spTree>
    <p:extLst>
      <p:ext uri="{BB962C8B-B14F-4D97-AF65-F5344CB8AC3E}">
        <p14:creationId xmlns:p14="http://schemas.microsoft.com/office/powerpoint/2010/main" val="23461613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237488"/>
            <a:ext cx="8229600" cy="1143000"/>
          </a:xfrm>
        </p:spPr>
        <p:txBody>
          <a:bodyPr>
            <a:normAutofit fontScale="90000"/>
          </a:bodyPr>
          <a:lstStyle/>
          <a:p>
            <a:r>
              <a:rPr lang="en-US" dirty="0" smtClean="0">
                <a:solidFill>
                  <a:schemeClr val="accent6">
                    <a:lumMod val="20000"/>
                    <a:lumOff val="80000"/>
                  </a:schemeClr>
                </a:solidFill>
              </a:rPr>
              <a:t>9.5.3 Extraction of Connected Components</a:t>
            </a:r>
            <a:endParaRPr lang="en-US" dirty="0">
              <a:solidFill>
                <a:schemeClr val="accent6">
                  <a:lumMod val="20000"/>
                  <a:lumOff val="80000"/>
                </a:schemeClr>
              </a:solidFill>
            </a:endParaRPr>
          </a:p>
        </p:txBody>
      </p:sp>
      <p:sp>
        <p:nvSpPr>
          <p:cNvPr id="3" name="Content Placeholder 2"/>
          <p:cNvSpPr>
            <a:spLocks noGrp="1"/>
          </p:cNvSpPr>
          <p:nvPr>
            <p:ph idx="1"/>
          </p:nvPr>
        </p:nvSpPr>
        <p:spPr>
          <a:xfrm>
            <a:off x="457200" y="2468880"/>
            <a:ext cx="8229600" cy="4389120"/>
          </a:xfrm>
        </p:spPr>
        <p:txBody>
          <a:bodyPr/>
          <a:lstStyle/>
          <a:p>
            <a:r>
              <a:rPr lang="en-US" dirty="0" smtClean="0">
                <a:solidFill>
                  <a:schemeClr val="bg1"/>
                </a:solidFill>
              </a:rPr>
              <a:t>This algorithm extracts a component by selecting a point on a binary object A</a:t>
            </a:r>
          </a:p>
          <a:p>
            <a:r>
              <a:rPr lang="en-US" dirty="0" smtClean="0">
                <a:solidFill>
                  <a:schemeClr val="bg1"/>
                </a:solidFill>
              </a:rPr>
              <a:t>Works similar to region filling, but this time we use in the conjunction the object A, instead of it’s complement</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Tree>
    <p:extLst>
      <p:ext uri="{BB962C8B-B14F-4D97-AF65-F5344CB8AC3E}">
        <p14:creationId xmlns:p14="http://schemas.microsoft.com/office/powerpoint/2010/main" val="547416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dirty="0" smtClean="0"/>
              <a:t>Image as Points Sets</a:t>
            </a:r>
            <a:endParaRPr lang="en-US" dirty="0"/>
          </a:p>
        </p:txBody>
      </p:sp>
      <p:pic>
        <p:nvPicPr>
          <p:cNvPr id="50178" name="Picture 2"/>
          <p:cNvPicPr>
            <a:picLocks noGrp="1" noChangeAspect="1" noChangeArrowheads="1"/>
          </p:cNvPicPr>
          <p:nvPr>
            <p:ph idx="1"/>
          </p:nvPr>
        </p:nvPicPr>
        <p:blipFill>
          <a:blip r:embed="rId2"/>
          <a:srcRect/>
          <a:stretch>
            <a:fillRect/>
          </a:stretch>
        </p:blipFill>
        <p:spPr bwMode="auto">
          <a:xfrm>
            <a:off x="762000" y="1600200"/>
            <a:ext cx="3579876" cy="4419600"/>
          </a:xfrm>
          <a:prstGeom prst="rect">
            <a:avLst/>
          </a:prstGeom>
          <a:noFill/>
          <a:ln w="9525">
            <a:noFill/>
            <a:miter lim="800000"/>
            <a:headEnd/>
            <a:tailEnd/>
          </a:ln>
          <a:effectLst/>
        </p:spPr>
      </p:pic>
      <p:sp>
        <p:nvSpPr>
          <p:cNvPr id="5" name="TextBox 4"/>
          <p:cNvSpPr txBox="1"/>
          <p:nvPr/>
        </p:nvSpPr>
        <p:spPr>
          <a:xfrm>
            <a:off x="1524000" y="6248400"/>
            <a:ext cx="1905000" cy="369332"/>
          </a:xfrm>
          <a:prstGeom prst="rect">
            <a:avLst/>
          </a:prstGeom>
          <a:noFill/>
        </p:spPr>
        <p:txBody>
          <a:bodyPr wrap="square" rtlCol="0">
            <a:spAutoFit/>
          </a:bodyPr>
          <a:lstStyle/>
          <a:p>
            <a:r>
              <a:rPr lang="en-US" b="1" dirty="0" smtClean="0"/>
              <a:t>Binary Image</a:t>
            </a:r>
            <a:endParaRPr lang="en-US" b="1" dirty="0"/>
          </a:p>
        </p:txBody>
      </p:sp>
      <p:cxnSp>
        <p:nvCxnSpPr>
          <p:cNvPr id="7" name="Straight Arrow Connector 6"/>
          <p:cNvCxnSpPr/>
          <p:nvPr/>
        </p:nvCxnSpPr>
        <p:spPr>
          <a:xfrm>
            <a:off x="4114800" y="6172200"/>
            <a:ext cx="762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52400" y="1524000"/>
            <a:ext cx="762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14800" y="6248400"/>
            <a:ext cx="381000" cy="381000"/>
          </a:xfrm>
          <a:prstGeom prst="rect">
            <a:avLst/>
          </a:prstGeom>
          <a:noFill/>
        </p:spPr>
        <p:txBody>
          <a:bodyPr wrap="square" rtlCol="0">
            <a:spAutoFit/>
          </a:bodyPr>
          <a:lstStyle/>
          <a:p>
            <a:r>
              <a:rPr lang="en-US" b="1" dirty="0" smtClean="0"/>
              <a:t>X</a:t>
            </a:r>
            <a:endParaRPr lang="en-US" b="1" dirty="0"/>
          </a:p>
        </p:txBody>
      </p:sp>
      <p:sp>
        <p:nvSpPr>
          <p:cNvPr id="12" name="TextBox 11"/>
          <p:cNvSpPr txBox="1"/>
          <p:nvPr/>
        </p:nvSpPr>
        <p:spPr>
          <a:xfrm>
            <a:off x="609600" y="990600"/>
            <a:ext cx="381000" cy="381000"/>
          </a:xfrm>
          <a:prstGeom prst="rect">
            <a:avLst/>
          </a:prstGeom>
          <a:noFill/>
        </p:spPr>
        <p:txBody>
          <a:bodyPr wrap="square" rtlCol="0">
            <a:spAutoFit/>
          </a:bodyPr>
          <a:lstStyle/>
          <a:p>
            <a:r>
              <a:rPr lang="en-US" b="1" dirty="0" smtClean="0"/>
              <a:t>Y</a:t>
            </a:r>
            <a:endParaRPr lang="en-US" b="1" dirty="0"/>
          </a:p>
        </p:txBody>
      </p:sp>
      <p:sp>
        <p:nvSpPr>
          <p:cNvPr id="13" name="TextBox 12"/>
          <p:cNvSpPr txBox="1"/>
          <p:nvPr/>
        </p:nvSpPr>
        <p:spPr>
          <a:xfrm>
            <a:off x="5029200" y="2286000"/>
            <a:ext cx="38862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X={  (2, 0), (2, 1), (1, 2),  (3, 2) , …….}</a:t>
            </a:r>
            <a:endParaRPr lang="en-US" b="1" dirty="0">
              <a:latin typeface="Times New Roman" pitchFamily="18" charset="0"/>
              <a:cs typeface="Times New Roman" pitchFamily="18" charset="0"/>
            </a:endParaRPr>
          </a:p>
        </p:txBody>
      </p:sp>
      <p:sp>
        <p:nvSpPr>
          <p:cNvPr id="14" name="TextBox 13"/>
          <p:cNvSpPr txBox="1"/>
          <p:nvPr/>
        </p:nvSpPr>
        <p:spPr>
          <a:xfrm>
            <a:off x="4876800" y="3810000"/>
            <a:ext cx="4572000" cy="381000"/>
          </a:xfrm>
          <a:prstGeom prst="rect">
            <a:avLst/>
          </a:prstGeom>
          <a:noFill/>
        </p:spPr>
        <p:txBody>
          <a:bodyPr wrap="square" rtlCol="0">
            <a:spAutoFit/>
          </a:bodyPr>
          <a:lstStyle/>
          <a:p>
            <a:r>
              <a:rPr lang="en-US" b="1" dirty="0" smtClean="0">
                <a:latin typeface="Times New Roman" pitchFamily="18" charset="0"/>
                <a:cs typeface="Times New Roman" pitchFamily="18" charset="0"/>
              </a:rPr>
              <a:t>X</a:t>
            </a:r>
            <a:r>
              <a:rPr lang="en-US" b="1" baseline="30000" dirty="0" smtClean="0">
                <a:latin typeface="Times New Roman" pitchFamily="18" charset="0"/>
                <a:cs typeface="Times New Roman" pitchFamily="18" charset="0"/>
              </a:rPr>
              <a:t>C  </a:t>
            </a:r>
            <a:r>
              <a:rPr lang="en-US" b="1" dirty="0" smtClean="0">
                <a:latin typeface="Times New Roman" pitchFamily="18" charset="0"/>
                <a:cs typeface="Times New Roman" pitchFamily="18" charset="0"/>
              </a:rPr>
              <a:t>={  (0, 0), (1,1), …….}</a:t>
            </a:r>
            <a:endParaRPr lang="en-US" b="1" dirty="0">
              <a:latin typeface="Times New Roman" pitchFamily="18" charset="0"/>
              <a:cs typeface="Times New Roman" pitchFamily="18" charset="0"/>
            </a:endParaRPr>
          </a:p>
        </p:txBody>
      </p:sp>
      <p:sp>
        <p:nvSpPr>
          <p:cNvPr id="15" name="TextBox 14"/>
          <p:cNvSpPr txBox="1"/>
          <p:nvPr/>
        </p:nvSpPr>
        <p:spPr>
          <a:xfrm>
            <a:off x="5181600" y="1828800"/>
            <a:ext cx="1905000" cy="369332"/>
          </a:xfrm>
          <a:prstGeom prst="rect">
            <a:avLst/>
          </a:prstGeom>
          <a:noFill/>
        </p:spPr>
        <p:txBody>
          <a:bodyPr wrap="square" rtlCol="0">
            <a:spAutoFit/>
          </a:bodyPr>
          <a:lstStyle/>
          <a:p>
            <a:r>
              <a:rPr lang="en-US" b="1" dirty="0" smtClean="0"/>
              <a:t>Object Points</a:t>
            </a:r>
            <a:endParaRPr lang="en-US" b="1" dirty="0"/>
          </a:p>
        </p:txBody>
      </p:sp>
      <p:sp>
        <p:nvSpPr>
          <p:cNvPr id="16" name="TextBox 15"/>
          <p:cNvSpPr txBox="1"/>
          <p:nvPr/>
        </p:nvSpPr>
        <p:spPr>
          <a:xfrm>
            <a:off x="4953000" y="3429000"/>
            <a:ext cx="2438400" cy="369332"/>
          </a:xfrm>
          <a:prstGeom prst="rect">
            <a:avLst/>
          </a:prstGeom>
          <a:noFill/>
        </p:spPr>
        <p:txBody>
          <a:bodyPr wrap="square" rtlCol="0">
            <a:spAutoFit/>
          </a:bodyPr>
          <a:lstStyle/>
          <a:p>
            <a:r>
              <a:rPr lang="en-US" b="1" dirty="0" smtClean="0"/>
              <a:t>Background Points</a:t>
            </a:r>
            <a:endParaRPr 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237488"/>
            <a:ext cx="8229600" cy="1143000"/>
          </a:xfrm>
        </p:spPr>
        <p:txBody>
          <a:bodyPr>
            <a:normAutofit fontScale="90000"/>
          </a:bodyPr>
          <a:lstStyle/>
          <a:p>
            <a:r>
              <a:rPr lang="en-US" dirty="0" smtClean="0">
                <a:solidFill>
                  <a:schemeClr val="accent6">
                    <a:lumMod val="20000"/>
                    <a:lumOff val="80000"/>
                  </a:schemeClr>
                </a:solidFill>
              </a:rPr>
              <a:t>9.5.3 Extraction of Connected Components</a:t>
            </a:r>
            <a:endParaRPr lang="en-US" dirty="0">
              <a:solidFill>
                <a:schemeClr val="accent6">
                  <a:lumMod val="20000"/>
                  <a:lumOff val="80000"/>
                </a:schemeClr>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6" name="Extraction.avi">
            <a:hlinkClick r:id="" action="ppaction://media"/>
          </p:cNvPr>
          <p:cNvPicPr>
            <a:picLocks noRot="1" noChangeAspect="1"/>
          </p:cNvPicPr>
          <p:nvPr>
            <a:videoFile r:link="rId1"/>
          </p:nvPr>
        </p:nvPicPr>
        <p:blipFill>
          <a:blip r:embed="rId4" cstate="print"/>
          <a:stretch>
            <a:fillRect/>
          </a:stretch>
        </p:blipFill>
        <p:spPr>
          <a:xfrm>
            <a:off x="3810000" y="2286000"/>
            <a:ext cx="6096000" cy="4572000"/>
          </a:xfrm>
          <a:prstGeom prst="rect">
            <a:avLst/>
          </a:prstGeom>
        </p:spPr>
      </p:pic>
      <p:pic>
        <p:nvPicPr>
          <p:cNvPr id="14" name="Picture 1"/>
          <p:cNvPicPr>
            <a:picLocks noChangeAspect="1" noChangeArrowheads="1"/>
          </p:cNvPicPr>
          <p:nvPr/>
        </p:nvPicPr>
        <p:blipFill>
          <a:blip r:embed="rId5" cstate="print"/>
          <a:srcRect/>
          <a:stretch>
            <a:fillRect/>
          </a:stretch>
        </p:blipFill>
        <p:spPr bwMode="auto">
          <a:xfrm>
            <a:off x="152400" y="6096000"/>
            <a:ext cx="3200400" cy="612098"/>
          </a:xfrm>
          <a:prstGeom prst="rect">
            <a:avLst/>
          </a:prstGeom>
          <a:noFill/>
          <a:ln w="9525">
            <a:noFill/>
            <a:miter lim="800000"/>
            <a:headEnd/>
            <a:tailEnd/>
          </a:ln>
          <a:effectLst/>
        </p:spPr>
      </p:pic>
    </p:spTree>
    <p:extLst>
      <p:ext uri="{BB962C8B-B14F-4D97-AF65-F5344CB8AC3E}">
        <p14:creationId xmlns:p14="http://schemas.microsoft.com/office/powerpoint/2010/main" val="1897696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7" name="תמונה 16" descr="extract.jpg"/>
          <p:cNvPicPr>
            <a:picLocks noChangeAspect="1"/>
          </p:cNvPicPr>
          <p:nvPr/>
        </p:nvPicPr>
        <p:blipFill>
          <a:blip r:embed="rId3" cstate="print"/>
          <a:stretch>
            <a:fillRect/>
          </a:stretch>
        </p:blipFill>
        <p:spPr>
          <a:xfrm>
            <a:off x="2847735" y="1295400"/>
            <a:ext cx="5954889" cy="5334000"/>
          </a:xfrm>
          <a:prstGeom prst="rect">
            <a:avLst/>
          </a:prstGeom>
        </p:spPr>
      </p:pic>
      <p:sp>
        <p:nvSpPr>
          <p:cNvPr id="18" name="TextBox 17"/>
          <p:cNvSpPr txBox="1"/>
          <p:nvPr/>
        </p:nvSpPr>
        <p:spPr>
          <a:xfrm>
            <a:off x="152400" y="1371600"/>
            <a:ext cx="2514600" cy="5078313"/>
          </a:xfrm>
          <a:prstGeom prst="rect">
            <a:avLst/>
          </a:prstGeom>
          <a:noFill/>
        </p:spPr>
        <p:txBody>
          <a:bodyPr wrap="square" rtlCol="0">
            <a:spAutoFit/>
          </a:bodyPr>
          <a:lstStyle/>
          <a:p>
            <a:r>
              <a:rPr lang="en-US" dirty="0" smtClean="0">
                <a:solidFill>
                  <a:prstClr val="white"/>
                </a:solidFill>
              </a:rPr>
              <a:t>This shows automated  inspection of chicken-breast, that contains bone fragment</a:t>
            </a:r>
          </a:p>
          <a:p>
            <a:endParaRPr lang="en-US" dirty="0" smtClean="0">
              <a:solidFill>
                <a:prstClr val="white"/>
              </a:solidFill>
            </a:endParaRPr>
          </a:p>
          <a:p>
            <a:r>
              <a:rPr lang="en-US" dirty="0" smtClean="0">
                <a:solidFill>
                  <a:prstClr val="white"/>
                </a:solidFill>
              </a:rPr>
              <a:t>The original image is </a:t>
            </a:r>
            <a:r>
              <a:rPr lang="en-US" dirty="0" err="1" smtClean="0">
                <a:solidFill>
                  <a:prstClr val="white"/>
                </a:solidFill>
              </a:rPr>
              <a:t>thresholded</a:t>
            </a:r>
            <a:endParaRPr lang="en-US" dirty="0" smtClean="0">
              <a:solidFill>
                <a:prstClr val="white"/>
              </a:solidFill>
            </a:endParaRPr>
          </a:p>
          <a:p>
            <a:endParaRPr lang="en-US" dirty="0" smtClean="0">
              <a:solidFill>
                <a:prstClr val="white"/>
              </a:solidFill>
            </a:endParaRPr>
          </a:p>
          <a:p>
            <a:r>
              <a:rPr lang="en-US" dirty="0" smtClean="0">
                <a:solidFill>
                  <a:prstClr val="white"/>
                </a:solidFill>
              </a:rPr>
              <a:t>We can get by using this algorithm the number of pixels in each of the connected components</a:t>
            </a:r>
          </a:p>
          <a:p>
            <a:endParaRPr lang="en-US" dirty="0" smtClean="0">
              <a:solidFill>
                <a:prstClr val="white"/>
              </a:solidFill>
            </a:endParaRPr>
          </a:p>
          <a:p>
            <a:r>
              <a:rPr lang="en-US" dirty="0" smtClean="0">
                <a:solidFill>
                  <a:prstClr val="white"/>
                </a:solidFill>
              </a:rPr>
              <a:t>Now we could know if this food contains big enough bones and prevent hazards</a:t>
            </a:r>
            <a:endParaRPr lang="en-US" dirty="0">
              <a:solidFill>
                <a:prstClr val="white"/>
              </a:solidFill>
            </a:endParaRPr>
          </a:p>
        </p:txBody>
      </p:sp>
    </p:spTree>
    <p:extLst>
      <p:ext uri="{BB962C8B-B14F-4D97-AF65-F5344CB8AC3E}">
        <p14:creationId xmlns:p14="http://schemas.microsoft.com/office/powerpoint/2010/main" val="2766944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US" dirty="0" smtClean="0">
                <a:solidFill>
                  <a:schemeClr val="accent6">
                    <a:lumMod val="20000"/>
                    <a:lumOff val="80000"/>
                  </a:schemeClr>
                </a:solidFill>
              </a:rPr>
              <a:t>9.5.4 Convex Hull</a:t>
            </a:r>
            <a:endParaRPr lang="en-US" dirty="0">
              <a:solidFill>
                <a:schemeClr val="accent6">
                  <a:lumMod val="20000"/>
                  <a:lumOff val="80000"/>
                </a:schemeClr>
              </a:solidFill>
            </a:endParaRPr>
          </a:p>
        </p:txBody>
      </p:sp>
      <p:sp>
        <p:nvSpPr>
          <p:cNvPr id="3" name="Content Placeholder 2"/>
          <p:cNvSpPr>
            <a:spLocks noGrp="1"/>
          </p:cNvSpPr>
          <p:nvPr>
            <p:ph idx="1"/>
          </p:nvPr>
        </p:nvSpPr>
        <p:spPr>
          <a:xfrm>
            <a:off x="457200" y="2057400"/>
            <a:ext cx="8229600" cy="4389120"/>
          </a:xfrm>
        </p:spPr>
        <p:txBody>
          <a:bodyPr/>
          <a:lstStyle/>
          <a:p>
            <a:r>
              <a:rPr lang="en-US" dirty="0" smtClean="0">
                <a:solidFill>
                  <a:schemeClr val="bg1"/>
                </a:solidFill>
              </a:rPr>
              <a:t>A is said to be convex if a straight line segment joining any two points in A lies entirely within A</a:t>
            </a:r>
          </a:p>
          <a:p>
            <a:r>
              <a:rPr lang="en-US" dirty="0" smtClean="0">
                <a:solidFill>
                  <a:schemeClr val="bg1"/>
                </a:solidFill>
              </a:rPr>
              <a:t>The convex hull H of set S is the smallest convex set containing S</a:t>
            </a:r>
          </a:p>
          <a:p>
            <a:r>
              <a:rPr lang="en-US" dirty="0" smtClean="0">
                <a:solidFill>
                  <a:schemeClr val="bg1"/>
                </a:solidFill>
              </a:rPr>
              <a:t>Convex deficiency is the set difference H-S</a:t>
            </a:r>
          </a:p>
          <a:p>
            <a:r>
              <a:rPr lang="en-US" dirty="0" smtClean="0">
                <a:solidFill>
                  <a:schemeClr val="bg1"/>
                </a:solidFill>
              </a:rPr>
              <a:t>Useful for object description</a:t>
            </a:r>
          </a:p>
          <a:p>
            <a:r>
              <a:rPr lang="en-US" dirty="0" smtClean="0">
                <a:solidFill>
                  <a:schemeClr val="bg1"/>
                </a:solidFill>
              </a:rPr>
              <a:t>This algorithm iteratively applying the hit-or-miss transform to A with the first of B element, unions it with A, and repeated with second element of B</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4" name="Picture 2"/>
          <p:cNvPicPr>
            <a:picLocks noChangeAspect="1" noChangeArrowheads="1"/>
          </p:cNvPicPr>
          <p:nvPr/>
        </p:nvPicPr>
        <p:blipFill>
          <a:blip r:embed="rId3"/>
          <a:srcRect/>
          <a:stretch>
            <a:fillRect/>
          </a:stretch>
        </p:blipFill>
        <p:spPr bwMode="auto">
          <a:xfrm>
            <a:off x="838200" y="6017524"/>
            <a:ext cx="3505200" cy="662675"/>
          </a:xfrm>
          <a:prstGeom prst="rect">
            <a:avLst/>
          </a:prstGeom>
          <a:noFill/>
          <a:ln w="9525">
            <a:noFill/>
            <a:miter lim="800000"/>
            <a:headEnd/>
            <a:tailEnd/>
          </a:ln>
          <a:effectLst/>
        </p:spPr>
      </p:pic>
    </p:spTree>
    <p:extLst>
      <p:ext uri="{BB962C8B-B14F-4D97-AF65-F5344CB8AC3E}">
        <p14:creationId xmlns:p14="http://schemas.microsoft.com/office/powerpoint/2010/main" val="338408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5" name="תמונה 14" descr="convex.jpg"/>
          <p:cNvPicPr>
            <a:picLocks noChangeAspect="1"/>
          </p:cNvPicPr>
          <p:nvPr/>
        </p:nvPicPr>
        <p:blipFill>
          <a:blip r:embed="rId3" cstate="print"/>
          <a:stretch>
            <a:fillRect/>
          </a:stretch>
        </p:blipFill>
        <p:spPr>
          <a:xfrm>
            <a:off x="2286000" y="914400"/>
            <a:ext cx="4703064" cy="5769864"/>
          </a:xfrm>
          <a:prstGeom prst="rect">
            <a:avLst/>
          </a:prstGeom>
        </p:spPr>
      </p:pic>
    </p:spTree>
    <p:extLst>
      <p:ext uri="{BB962C8B-B14F-4D97-AF65-F5344CB8AC3E}">
        <p14:creationId xmlns:p14="http://schemas.microsoft.com/office/powerpoint/2010/main" val="1412794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9.5.5 Thinning</a:t>
            </a:r>
            <a:endParaRPr lang="en-US" dirty="0"/>
          </a:p>
        </p:txBody>
      </p:sp>
      <p:sp>
        <p:nvSpPr>
          <p:cNvPr id="3" name="Content Placeholder 2"/>
          <p:cNvSpPr>
            <a:spLocks noGrp="1"/>
          </p:cNvSpPr>
          <p:nvPr>
            <p:ph idx="1"/>
          </p:nvPr>
        </p:nvSpPr>
        <p:spPr/>
        <p:txBody>
          <a:bodyPr/>
          <a:lstStyle/>
          <a:p>
            <a:r>
              <a:rPr lang="en-US" dirty="0" smtClean="0"/>
              <a:t> The thinning of a set A by a structuring element B, can be defined by terms of the hit-and-miss transform:</a:t>
            </a:r>
          </a:p>
          <a:p>
            <a:endParaRPr lang="en-US" dirty="0" smtClean="0"/>
          </a:p>
          <a:p>
            <a:r>
              <a:rPr lang="en-US" dirty="0" smtClean="0"/>
              <a:t>A more useful expression for thinning A symmetrically is based on a sequence of structuring elements:</a:t>
            </a:r>
          </a:p>
          <a:p>
            <a:pPr>
              <a:buNone/>
            </a:pPr>
            <a:r>
              <a:rPr lang="en-US" dirty="0" smtClean="0"/>
              <a:t>	{B}={B</a:t>
            </a:r>
            <a:r>
              <a:rPr lang="en-US" baseline="30000" dirty="0" smtClean="0"/>
              <a:t>1</a:t>
            </a:r>
            <a:r>
              <a:rPr lang="en-US" dirty="0" smtClean="0"/>
              <a:t>, B</a:t>
            </a:r>
            <a:r>
              <a:rPr lang="en-US" baseline="30000" dirty="0" smtClean="0"/>
              <a:t>2</a:t>
            </a:r>
            <a:r>
              <a:rPr lang="en-US" dirty="0" smtClean="0"/>
              <a:t>, B</a:t>
            </a:r>
            <a:r>
              <a:rPr lang="en-US" baseline="30000" dirty="0" smtClean="0"/>
              <a:t>3</a:t>
            </a:r>
            <a:r>
              <a:rPr lang="en-US" dirty="0" smtClean="0"/>
              <a:t>, …, </a:t>
            </a:r>
            <a:r>
              <a:rPr lang="en-US" dirty="0" err="1" smtClean="0"/>
              <a:t>B</a:t>
            </a:r>
            <a:r>
              <a:rPr lang="en-US" baseline="30000" dirty="0" err="1" smtClean="0"/>
              <a:t>n</a:t>
            </a:r>
            <a:r>
              <a:rPr lang="en-US" dirty="0" smtClean="0"/>
              <a:t>}</a:t>
            </a:r>
          </a:p>
          <a:p>
            <a:r>
              <a:rPr lang="en-US" dirty="0" smtClean="0"/>
              <a:t>Where B</a:t>
            </a:r>
            <a:r>
              <a:rPr lang="en-US" baseline="30000" dirty="0" smtClean="0"/>
              <a:t>i</a:t>
            </a:r>
            <a:r>
              <a:rPr lang="en-US" dirty="0" smtClean="0"/>
              <a:t> is a rotated version of B</a:t>
            </a:r>
            <a:r>
              <a:rPr lang="en-US" baseline="30000" dirty="0" smtClean="0"/>
              <a:t>i-1</a:t>
            </a:r>
            <a:r>
              <a:rPr lang="en-US" dirty="0" smtClean="0"/>
              <a:t>. Using this concept we define thinning by a sequence of structuring elements:</a:t>
            </a:r>
            <a:endParaRPr lang="en-US" dirty="0"/>
          </a:p>
        </p:txBody>
      </p:sp>
      <p:sp>
        <p:nvSpPr>
          <p:cNvPr id="3686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686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2895600"/>
            <a:ext cx="4219575" cy="342900"/>
          </a:xfrm>
          <a:prstGeom prst="rect">
            <a:avLst/>
          </a:prstGeom>
          <a:noFill/>
        </p:spPr>
      </p:pic>
      <p:sp>
        <p:nvSpPr>
          <p:cNvPr id="36867" name="Rectangle 3"/>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3686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686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62200" y="5508978"/>
            <a:ext cx="4743450" cy="390525"/>
          </a:xfrm>
          <a:prstGeom prst="rect">
            <a:avLst/>
          </a:prstGeom>
          <a:noFill/>
        </p:spPr>
      </p:pic>
      <p:sp>
        <p:nvSpPr>
          <p:cNvPr id="36870" name="Rectangle 6"/>
          <p:cNvSpPr>
            <a:spLocks noChangeArrowheads="1"/>
          </p:cNvSpPr>
          <p:nvPr/>
        </p:nvSpPr>
        <p:spPr bwMode="auto">
          <a:xfrm>
            <a:off x="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0987777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9.5.5 Thinning cont</a:t>
            </a:r>
            <a:endParaRPr lang="en-US" dirty="0"/>
          </a:p>
        </p:txBody>
      </p:sp>
      <p:sp>
        <p:nvSpPr>
          <p:cNvPr id="3" name="Content Placeholder 2"/>
          <p:cNvSpPr>
            <a:spLocks noGrp="1"/>
          </p:cNvSpPr>
          <p:nvPr>
            <p:ph idx="1"/>
          </p:nvPr>
        </p:nvSpPr>
        <p:spPr/>
        <p:txBody>
          <a:bodyPr/>
          <a:lstStyle/>
          <a:p>
            <a:r>
              <a:rPr lang="en-US" dirty="0" smtClean="0"/>
              <a:t>The process is to thin by one pass with B</a:t>
            </a:r>
            <a:r>
              <a:rPr lang="en-US" baseline="30000" dirty="0" smtClean="0"/>
              <a:t>1</a:t>
            </a:r>
            <a:r>
              <a:rPr lang="en-US" dirty="0" smtClean="0"/>
              <a:t> , then thin the result with one pass with B</a:t>
            </a:r>
            <a:r>
              <a:rPr lang="en-US" baseline="30000" dirty="0" smtClean="0"/>
              <a:t>2</a:t>
            </a:r>
            <a:r>
              <a:rPr lang="en-US" dirty="0" smtClean="0"/>
              <a:t>, and so on until A is thinned with one pass with B</a:t>
            </a:r>
            <a:r>
              <a:rPr lang="en-US" baseline="30000" dirty="0" smtClean="0"/>
              <a:t>n</a:t>
            </a:r>
            <a:r>
              <a:rPr lang="en-US" dirty="0" smtClean="0"/>
              <a:t>. </a:t>
            </a:r>
          </a:p>
          <a:p>
            <a:r>
              <a:rPr lang="en-US" dirty="0" smtClean="0"/>
              <a:t>The entire process is repeated until no further changes occur.</a:t>
            </a:r>
          </a:p>
          <a:p>
            <a:r>
              <a:rPr lang="en-US" dirty="0" smtClean="0"/>
              <a:t>Each pass is preformed using the equation:</a:t>
            </a:r>
            <a:endParaRPr lang="en-US" dirty="0"/>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14400" y="4648200"/>
            <a:ext cx="4219575" cy="342900"/>
          </a:xfrm>
          <a:prstGeom prst="rect">
            <a:avLst/>
          </a:prstGeom>
          <a:noFill/>
        </p:spPr>
      </p:pic>
    </p:spTree>
    <p:extLst>
      <p:ext uri="{BB962C8B-B14F-4D97-AF65-F5344CB8AC3E}">
        <p14:creationId xmlns:p14="http://schemas.microsoft.com/office/powerpoint/2010/main" val="14119518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9.5.5 Thinning example</a:t>
            </a:r>
            <a:endParaRPr lang="en-US" dirty="0"/>
          </a:p>
        </p:txBody>
      </p:sp>
      <p:pic>
        <p:nvPicPr>
          <p:cNvPr id="5" name="Thinning.avi">
            <a:hlinkClick r:id="" action="ppaction://media"/>
          </p:cNvPr>
          <p:cNvPicPr>
            <a:picLocks noGrp="1" noRot="1" noChangeAspect="1"/>
          </p:cNvPicPr>
          <p:nvPr>
            <p:ph idx="1"/>
            <a:videoFile r:link="rId1"/>
          </p:nvPr>
        </p:nvPicPr>
        <p:blipFill>
          <a:blip r:embed="rId3" cstate="print"/>
          <a:stretch>
            <a:fillRect/>
          </a:stretch>
        </p:blipFill>
        <p:spPr>
          <a:xfrm>
            <a:off x="1524000" y="1843088"/>
            <a:ext cx="6096000" cy="4572000"/>
          </a:xfrm>
          <a:prstGeom prst="rect">
            <a:avLst/>
          </a:prstGeom>
        </p:spPr>
      </p:pic>
    </p:spTree>
    <p:extLst>
      <p:ext uri="{BB962C8B-B14F-4D97-AF65-F5344CB8AC3E}">
        <p14:creationId xmlns:p14="http://schemas.microsoft.com/office/powerpoint/2010/main" val="2064033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9.5.6 Thickening</a:t>
            </a:r>
            <a:endParaRPr lang="en-US" dirty="0"/>
          </a:p>
        </p:txBody>
      </p:sp>
      <p:sp>
        <p:nvSpPr>
          <p:cNvPr id="3" name="Content Placeholder 2"/>
          <p:cNvSpPr>
            <a:spLocks noGrp="1"/>
          </p:cNvSpPr>
          <p:nvPr>
            <p:ph idx="1"/>
          </p:nvPr>
        </p:nvSpPr>
        <p:spPr/>
        <p:txBody>
          <a:bodyPr/>
          <a:lstStyle/>
          <a:p>
            <a:r>
              <a:rPr lang="en-US" dirty="0" smtClean="0"/>
              <a:t>Thickening is a morphological dual of thinning.</a:t>
            </a:r>
          </a:p>
          <a:p>
            <a:r>
              <a:rPr lang="en-US" dirty="0" smtClean="0"/>
              <a:t>Definition of thickening                               .</a:t>
            </a:r>
          </a:p>
          <a:p>
            <a:r>
              <a:rPr lang="en-US" dirty="0" smtClean="0"/>
              <a:t>As in thinning, thickening can be defined as a sequential operation:                                                        </a:t>
            </a:r>
          </a:p>
          <a:p>
            <a:endParaRPr lang="en-US" dirty="0" smtClean="0"/>
          </a:p>
          <a:p>
            <a:r>
              <a:rPr lang="en-US" dirty="0" smtClean="0"/>
              <a:t>the structuring elements used for thickening have the same form as in thinning, but with all 1’s and 0’s interchanged.</a:t>
            </a:r>
          </a:p>
          <a:p>
            <a:endParaRPr lang="en-US" dirty="0" smtClean="0"/>
          </a:p>
          <a:p>
            <a:endParaRPr lang="en-US" dirty="0" smtClean="0"/>
          </a:p>
        </p:txBody>
      </p:sp>
      <p:sp>
        <p:nvSpPr>
          <p:cNvPr id="348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481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19600" y="2525889"/>
            <a:ext cx="2400300" cy="342900"/>
          </a:xfrm>
          <a:prstGeom prst="rect">
            <a:avLst/>
          </a:prstGeom>
          <a:noFill/>
        </p:spPr>
      </p:pic>
      <p:sp>
        <p:nvSpPr>
          <p:cNvPr id="34819" name="Rectangle 3"/>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348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34822" name="Rectangle 6"/>
          <p:cNvSpPr>
            <a:spLocks noChangeArrowheads="1"/>
          </p:cNvSpPr>
          <p:nvPr/>
        </p:nvSpPr>
        <p:spPr bwMode="auto">
          <a:xfrm>
            <a:off x="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pic>
        <p:nvPicPr>
          <p:cNvPr id="2050" name="Picture 2"/>
          <p:cNvPicPr>
            <a:picLocks noChangeAspect="1" noChangeArrowheads="1"/>
          </p:cNvPicPr>
          <p:nvPr/>
        </p:nvPicPr>
        <p:blipFill>
          <a:blip r:embed="rId3"/>
          <a:srcRect/>
          <a:stretch>
            <a:fillRect/>
          </a:stretch>
        </p:blipFill>
        <p:spPr bwMode="auto">
          <a:xfrm>
            <a:off x="1981200" y="3733800"/>
            <a:ext cx="5562600" cy="517780"/>
          </a:xfrm>
          <a:prstGeom prst="rect">
            <a:avLst/>
          </a:prstGeom>
          <a:noFill/>
          <a:ln w="9525">
            <a:noFill/>
            <a:miter lim="800000"/>
            <a:headEnd/>
            <a:tailEnd/>
          </a:ln>
          <a:effectLst/>
        </p:spPr>
      </p:pic>
    </p:spTree>
    <p:extLst>
      <p:ext uri="{BB962C8B-B14F-4D97-AF65-F5344CB8AC3E}">
        <p14:creationId xmlns:p14="http://schemas.microsoft.com/office/powerpoint/2010/main" val="372745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9.5.6 Thickening - cont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separate algorithm for thickening is often used in practice, Instead the usual procedure is to thin the background of the set in question and then complement the result.</a:t>
            </a:r>
          </a:p>
          <a:p>
            <a:pPr>
              <a:buNone/>
            </a:pPr>
            <a:endParaRPr lang="en-US" dirty="0" smtClean="0"/>
          </a:p>
          <a:p>
            <a:r>
              <a:rPr lang="en-US" dirty="0" smtClean="0"/>
              <a:t>In other words, to thicken a set A, we form C=A</a:t>
            </a:r>
            <a:r>
              <a:rPr lang="en-US" baseline="30000" dirty="0" smtClean="0"/>
              <a:t>c</a:t>
            </a:r>
            <a:r>
              <a:rPr lang="en-US" dirty="0" smtClean="0"/>
              <a:t> , thin C and than form C</a:t>
            </a:r>
            <a:r>
              <a:rPr lang="en-US" baseline="30000" dirty="0" smtClean="0"/>
              <a:t>c</a:t>
            </a:r>
            <a:r>
              <a:rPr lang="en-US" dirty="0" smtClean="0"/>
              <a:t>.</a:t>
            </a:r>
          </a:p>
          <a:p>
            <a:endParaRPr lang="en-US" dirty="0" smtClean="0"/>
          </a:p>
          <a:p>
            <a:r>
              <a:rPr lang="en-US" dirty="0" smtClean="0"/>
              <a:t>depending on the nature of A, this procedure may result in some disconnected points. Therefore thickening by this procedure usually require a simple post-processing step to remove disconnected points.</a:t>
            </a:r>
          </a:p>
          <a:p>
            <a:endParaRPr lang="en-US" dirty="0" smtClean="0"/>
          </a:p>
        </p:txBody>
      </p:sp>
    </p:spTree>
    <p:extLst>
      <p:ext uri="{BB962C8B-B14F-4D97-AF65-F5344CB8AC3E}">
        <p14:creationId xmlns:p14="http://schemas.microsoft.com/office/powerpoint/2010/main" val="3664353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9.5.6 Thickening example preview</a:t>
            </a:r>
            <a:endParaRPr lang="en-US" dirty="0"/>
          </a:p>
        </p:txBody>
      </p:sp>
      <p:sp>
        <p:nvSpPr>
          <p:cNvPr id="7" name="Content Placeholder 6"/>
          <p:cNvSpPr>
            <a:spLocks noGrp="1"/>
          </p:cNvSpPr>
          <p:nvPr>
            <p:ph idx="1"/>
          </p:nvPr>
        </p:nvSpPr>
        <p:spPr/>
        <p:txBody>
          <a:bodyPr/>
          <a:lstStyle/>
          <a:p>
            <a:r>
              <a:rPr lang="en-US" dirty="0" smtClean="0"/>
              <a:t>We will notice in the next example 9.22(c) that the thinned background forms a boundary for the thickening process, this feature does not occur in the direct implementation of thickening</a:t>
            </a:r>
          </a:p>
          <a:p>
            <a:endParaRPr lang="en-US" dirty="0" smtClean="0"/>
          </a:p>
          <a:p>
            <a:r>
              <a:rPr lang="en-US" dirty="0" smtClean="0"/>
              <a:t>This is one of the reasons for using background thinning to accomplish thickening.</a:t>
            </a:r>
          </a:p>
          <a:p>
            <a:endParaRPr lang="en-US" dirty="0"/>
          </a:p>
        </p:txBody>
      </p:sp>
    </p:spTree>
    <p:extLst>
      <p:ext uri="{BB962C8B-B14F-4D97-AF65-F5344CB8AC3E}">
        <p14:creationId xmlns:p14="http://schemas.microsoft.com/office/powerpoint/2010/main" val="774964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9.1 Basic Concepts in Set Theory</a:t>
            </a:r>
            <a:endParaRPr lang="en-US" dirty="0"/>
          </a:p>
        </p:txBody>
      </p:sp>
      <p:sp>
        <p:nvSpPr>
          <p:cNvPr id="3" name="Content Placeholder 2"/>
          <p:cNvSpPr>
            <a:spLocks noGrp="1"/>
          </p:cNvSpPr>
          <p:nvPr>
            <p:ph idx="1"/>
          </p:nvPr>
        </p:nvSpPr>
        <p:spPr>
          <a:xfrm>
            <a:off x="381000" y="1371600"/>
            <a:ext cx="8382000" cy="5181600"/>
          </a:xfrm>
        </p:spPr>
        <p:txBody>
          <a:bodyPr>
            <a:normAutofit/>
          </a:bodyPr>
          <a:lstStyle/>
          <a:p>
            <a:r>
              <a:rPr lang="en-US" dirty="0" smtClean="0"/>
              <a:t>Subset </a:t>
            </a:r>
          </a:p>
          <a:p>
            <a:r>
              <a:rPr lang="en-US" dirty="0" smtClean="0"/>
              <a:t>Union</a:t>
            </a:r>
          </a:p>
          <a:p>
            <a:r>
              <a:rPr lang="en-US" dirty="0" smtClean="0"/>
              <a:t>Intersection</a:t>
            </a:r>
          </a:p>
          <a:p>
            <a:pPr lvl="1">
              <a:buNone/>
            </a:pPr>
            <a:r>
              <a:rPr lang="en-US" dirty="0" smtClean="0"/>
              <a:t>disjoint / mutually exclusive  	</a:t>
            </a:r>
          </a:p>
          <a:p>
            <a:r>
              <a:rPr lang="en-US" dirty="0" smtClean="0"/>
              <a:t>Complement  </a:t>
            </a:r>
          </a:p>
          <a:p>
            <a:r>
              <a:rPr lang="en-US" dirty="0" smtClean="0"/>
              <a:t>Difference</a:t>
            </a:r>
          </a:p>
          <a:p>
            <a:r>
              <a:rPr lang="en-US" dirty="0" smtClean="0"/>
              <a:t>Reflection</a:t>
            </a:r>
          </a:p>
          <a:p>
            <a:r>
              <a:rPr lang="en-US" dirty="0" smtClean="0"/>
              <a:t>Translation</a:t>
            </a:r>
          </a:p>
          <a:p>
            <a:endParaRPr lang="en-US" dirty="0" smtClean="0"/>
          </a:p>
          <a:p>
            <a:pPr>
              <a:buNone/>
            </a:pPr>
            <a:endParaRPr lang="en-US" dirty="0" smtClean="0"/>
          </a:p>
          <a:p>
            <a:endParaRPr 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6" name="Picture 1"/>
          <p:cNvPicPr>
            <a:picLocks noChangeAspect="1" noChangeArrowheads="1"/>
          </p:cNvPicPr>
          <p:nvPr/>
        </p:nvPicPr>
        <p:blipFill>
          <a:blip r:embed="rId2" cstate="print"/>
          <a:stretch>
            <a:fillRect/>
          </a:stretch>
        </p:blipFill>
        <p:spPr bwMode="auto">
          <a:xfrm>
            <a:off x="3124200" y="2667000"/>
            <a:ext cx="723899" cy="380999"/>
          </a:xfrm>
          <a:prstGeom prst="rect">
            <a:avLst/>
          </a:prstGeom>
          <a:noFill/>
          <a:ln>
            <a:noFill/>
          </a:ln>
        </p:spPr>
      </p:pic>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51" name="Picture 3"/>
          <p:cNvPicPr>
            <a:picLocks noChangeAspect="1" noChangeArrowheads="1"/>
          </p:cNvPicPr>
          <p:nvPr/>
        </p:nvPicPr>
        <p:blipFill>
          <a:blip r:embed="rId3" cstate="print"/>
          <a:stretch>
            <a:fillRect/>
          </a:stretch>
        </p:blipFill>
        <p:spPr bwMode="auto">
          <a:xfrm>
            <a:off x="5200649" y="3200400"/>
            <a:ext cx="1352551" cy="381000"/>
          </a:xfrm>
          <a:prstGeom prst="rect">
            <a:avLst/>
          </a:prstGeom>
          <a:noFill/>
          <a:ln>
            <a:noFill/>
          </a:ln>
        </p:spPr>
      </p:pic>
      <p:sp>
        <p:nvSpPr>
          <p:cNvPr id="2053" name="Rectangle 5"/>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54" name="Picture 6"/>
          <p:cNvPicPr>
            <a:picLocks noChangeAspect="1" noChangeArrowheads="1"/>
          </p:cNvPicPr>
          <p:nvPr/>
        </p:nvPicPr>
        <p:blipFill>
          <a:blip r:embed="rId4" cstate="print"/>
          <a:stretch>
            <a:fillRect/>
          </a:stretch>
        </p:blipFill>
        <p:spPr bwMode="auto">
          <a:xfrm>
            <a:off x="2286000" y="1524000"/>
            <a:ext cx="689661" cy="328409"/>
          </a:xfrm>
          <a:prstGeom prst="rect">
            <a:avLst/>
          </a:prstGeom>
          <a:noFill/>
          <a:ln>
            <a:noFill/>
          </a:ln>
        </p:spPr>
      </p:pic>
      <p:sp>
        <p:nvSpPr>
          <p:cNvPr id="2056" name="Rectangle 8"/>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pitchFamily="34" charset="0"/>
              <a:cs typeface="Arial" pitchFamily="34" charset="0"/>
            </a:endParaRPr>
          </a:p>
        </p:txBody>
      </p:sp>
      <p:sp>
        <p:nvSpPr>
          <p:cNvPr id="2058"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57" name="Picture 9"/>
          <p:cNvPicPr>
            <a:picLocks noChangeAspect="1" noChangeArrowheads="1"/>
          </p:cNvPicPr>
          <p:nvPr/>
        </p:nvPicPr>
        <p:blipFill>
          <a:blip r:embed="rId5" cstate="print"/>
          <a:stretch>
            <a:fillRect/>
          </a:stretch>
        </p:blipFill>
        <p:spPr bwMode="auto">
          <a:xfrm>
            <a:off x="2209800" y="2133600"/>
            <a:ext cx="723900" cy="381000"/>
          </a:xfrm>
          <a:prstGeom prst="rect">
            <a:avLst/>
          </a:prstGeom>
          <a:noFill/>
          <a:ln>
            <a:noFill/>
          </a:ln>
        </p:spPr>
      </p:pic>
      <p:sp>
        <p:nvSpPr>
          <p:cNvPr id="2059" name="Rectangle 11"/>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pitchFamily="34" charset="0"/>
              <a:cs typeface="Arial" pitchFamily="34" charset="0"/>
            </a:endParaRPr>
          </a:p>
        </p:txBody>
      </p:sp>
      <p:sp>
        <p:nvSpPr>
          <p:cNvPr id="20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60" name="Picture 12"/>
          <p:cNvPicPr>
            <a:picLocks noChangeAspect="1" noChangeArrowheads="1"/>
          </p:cNvPicPr>
          <p:nvPr/>
        </p:nvPicPr>
        <p:blipFill>
          <a:blip r:embed="rId6" cstate="print"/>
          <a:stretch>
            <a:fillRect/>
          </a:stretch>
        </p:blipFill>
        <p:spPr bwMode="auto">
          <a:xfrm>
            <a:off x="3192917" y="3771924"/>
            <a:ext cx="1988683" cy="342876"/>
          </a:xfrm>
          <a:prstGeom prst="rect">
            <a:avLst/>
          </a:prstGeom>
          <a:noFill/>
          <a:ln>
            <a:noFill/>
          </a:ln>
        </p:spPr>
      </p:pic>
      <p:sp>
        <p:nvSpPr>
          <p:cNvPr id="206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62" name="Picture 14"/>
          <p:cNvPicPr>
            <a:picLocks noChangeAspect="1" noChangeArrowheads="1"/>
          </p:cNvPicPr>
          <p:nvPr/>
        </p:nvPicPr>
        <p:blipFill>
          <a:blip r:embed="rId7" cstate="print"/>
          <a:stretch>
            <a:fillRect/>
          </a:stretch>
        </p:blipFill>
        <p:spPr bwMode="auto">
          <a:xfrm>
            <a:off x="2971800" y="4343400"/>
            <a:ext cx="4267200" cy="333375"/>
          </a:xfrm>
          <a:prstGeom prst="rect">
            <a:avLst/>
          </a:prstGeom>
          <a:noFill/>
          <a:ln>
            <a:noFill/>
          </a:ln>
        </p:spPr>
      </p:pic>
      <p:sp>
        <p:nvSpPr>
          <p:cNvPr id="2065"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64" name="Picture 16"/>
          <p:cNvPicPr>
            <a:picLocks noChangeAspect="1" noChangeArrowheads="1"/>
          </p:cNvPicPr>
          <p:nvPr/>
        </p:nvPicPr>
        <p:blipFill>
          <a:blip r:embed="rId8" cstate="print"/>
          <a:stretch>
            <a:fillRect/>
          </a:stretch>
        </p:blipFill>
        <p:spPr bwMode="auto">
          <a:xfrm>
            <a:off x="3048000" y="5562600"/>
            <a:ext cx="3459484" cy="304800"/>
          </a:xfrm>
          <a:prstGeom prst="rect">
            <a:avLst/>
          </a:prstGeom>
          <a:noFill/>
          <a:ln>
            <a:noFill/>
          </a:ln>
        </p:spPr>
      </p:pic>
      <p:sp>
        <p:nvSpPr>
          <p:cNvPr id="2067"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pic>
        <p:nvPicPr>
          <p:cNvPr id="2066" name="Picture 18"/>
          <p:cNvPicPr>
            <a:picLocks noChangeAspect="1" noChangeArrowheads="1"/>
          </p:cNvPicPr>
          <p:nvPr/>
        </p:nvPicPr>
        <p:blipFill>
          <a:blip r:embed="rId9" cstate="print"/>
          <a:stretch>
            <a:fillRect/>
          </a:stretch>
        </p:blipFill>
        <p:spPr bwMode="auto">
          <a:xfrm>
            <a:off x="2819400" y="4953000"/>
            <a:ext cx="3429000" cy="337832"/>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9.5.6 Thickening example</a:t>
            </a:r>
            <a:endParaRPr lang="en-US" dirty="0"/>
          </a:p>
        </p:txBody>
      </p:sp>
      <p:pic>
        <p:nvPicPr>
          <p:cNvPr id="40961" name="Picture 1"/>
          <p:cNvPicPr>
            <a:picLocks noGrp="1" noChangeAspect="1" noChangeArrowheads="1"/>
          </p:cNvPicPr>
          <p:nvPr>
            <p:ph idx="1"/>
          </p:nvPr>
        </p:nvPicPr>
        <p:blipFill>
          <a:blip r:embed="rId2" cstate="print"/>
          <a:srcRect/>
          <a:stretch>
            <a:fillRect/>
          </a:stretch>
        </p:blipFill>
        <p:spPr bwMode="auto">
          <a:xfrm>
            <a:off x="1905000" y="1600200"/>
            <a:ext cx="4800600" cy="3871191"/>
          </a:xfrm>
          <a:prstGeom prst="rect">
            <a:avLst/>
          </a:prstGeom>
          <a:noFill/>
          <a:ln w="9525">
            <a:noFill/>
            <a:miter lim="800000"/>
            <a:headEnd/>
            <a:tailEnd/>
          </a:ln>
        </p:spPr>
      </p:pic>
      <p:pic>
        <p:nvPicPr>
          <p:cNvPr id="40962" name="Picture 2"/>
          <p:cNvPicPr>
            <a:picLocks noChangeAspect="1" noChangeArrowheads="1"/>
          </p:cNvPicPr>
          <p:nvPr/>
        </p:nvPicPr>
        <p:blipFill>
          <a:blip r:embed="rId3" cstate="print"/>
          <a:srcRect/>
          <a:stretch>
            <a:fillRect/>
          </a:stretch>
        </p:blipFill>
        <p:spPr bwMode="auto">
          <a:xfrm>
            <a:off x="152400" y="4267200"/>
            <a:ext cx="790575" cy="1114425"/>
          </a:xfrm>
          <a:prstGeom prst="rect">
            <a:avLst/>
          </a:prstGeom>
          <a:noFill/>
          <a:ln w="9525">
            <a:noFill/>
            <a:miter lim="800000"/>
            <a:headEnd/>
            <a:tailEnd/>
          </a:ln>
        </p:spPr>
      </p:pic>
      <p:pic>
        <p:nvPicPr>
          <p:cNvPr id="40963" name="Picture 3"/>
          <p:cNvPicPr>
            <a:picLocks noChangeAspect="1" noChangeArrowheads="1"/>
          </p:cNvPicPr>
          <p:nvPr/>
        </p:nvPicPr>
        <p:blipFill>
          <a:blip r:embed="rId4" cstate="print"/>
          <a:srcRect/>
          <a:stretch>
            <a:fillRect/>
          </a:stretch>
        </p:blipFill>
        <p:spPr bwMode="auto">
          <a:xfrm>
            <a:off x="0" y="5638800"/>
            <a:ext cx="9144000" cy="859692"/>
          </a:xfrm>
          <a:prstGeom prst="rect">
            <a:avLst/>
          </a:prstGeom>
          <a:noFill/>
          <a:ln w="9525">
            <a:noFill/>
            <a:miter lim="800000"/>
            <a:headEnd/>
            <a:tailEnd/>
          </a:ln>
        </p:spPr>
      </p:pic>
    </p:spTree>
    <p:extLst>
      <p:ext uri="{BB962C8B-B14F-4D97-AF65-F5344CB8AC3E}">
        <p14:creationId xmlns:p14="http://schemas.microsoft.com/office/powerpoint/2010/main" val="974033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9.5.7 Skeleton</a:t>
            </a:r>
            <a:endParaRPr lang="en-US" dirty="0"/>
          </a:p>
        </p:txBody>
      </p:sp>
      <p:sp>
        <p:nvSpPr>
          <p:cNvPr id="3" name="Content Placeholder 2"/>
          <p:cNvSpPr>
            <a:spLocks noGrp="1"/>
          </p:cNvSpPr>
          <p:nvPr>
            <p:ph idx="1"/>
          </p:nvPr>
        </p:nvSpPr>
        <p:spPr/>
        <p:txBody>
          <a:bodyPr/>
          <a:lstStyle/>
          <a:p>
            <a:r>
              <a:rPr lang="en-US" dirty="0" smtClean="0"/>
              <a:t>The notion of a skeleton S(A) of a set A is intuitively defined, we deduce from this figure that:</a:t>
            </a:r>
          </a:p>
          <a:p>
            <a:endParaRPr lang="en-US" dirty="0" smtClean="0"/>
          </a:p>
          <a:p>
            <a:pPr marL="880110" lvl="1" indent="-514350">
              <a:buFont typeface="+mj-lt"/>
              <a:buAutoNum type="alphaLcParenR"/>
            </a:pPr>
            <a:r>
              <a:rPr lang="en-US" dirty="0" smtClean="0"/>
              <a:t>If z is a point of S(A) and (D)z is the largest disk centered in z and contained in A (one cannot find a larger disk that fulfils this  terms) – this disk is called “maximum disk”.</a:t>
            </a:r>
          </a:p>
          <a:p>
            <a:pPr marL="880110" lvl="1" indent="-514350">
              <a:buFont typeface="+mj-lt"/>
              <a:buAutoNum type="alphaLcParenR"/>
            </a:pPr>
            <a:endParaRPr lang="en-US" dirty="0" smtClean="0"/>
          </a:p>
          <a:p>
            <a:pPr marL="880110" lvl="1" indent="-514350">
              <a:buFont typeface="+mj-lt"/>
              <a:buAutoNum type="alphaLcParenR"/>
            </a:pPr>
            <a:r>
              <a:rPr lang="en-US" dirty="0" smtClean="0"/>
              <a:t>The disk (D)z touches the boundary of A at two or more different places.</a:t>
            </a:r>
          </a:p>
        </p:txBody>
      </p:sp>
    </p:spTree>
    <p:extLst>
      <p:ext uri="{BB962C8B-B14F-4D97-AF65-F5344CB8AC3E}">
        <p14:creationId xmlns:p14="http://schemas.microsoft.com/office/powerpoint/2010/main" val="11393373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555"/>
            <a:ext cx="8229600" cy="1143000"/>
          </a:xfrm>
        </p:spPr>
        <p:txBody>
          <a:bodyPr/>
          <a:lstStyle/>
          <a:p>
            <a:r>
              <a:rPr lang="en-US" dirty="0" smtClean="0"/>
              <a:t>9.5.7 Skeleton</a:t>
            </a:r>
            <a:endParaRPr lang="en-US" dirty="0"/>
          </a:p>
        </p:txBody>
      </p:sp>
      <p:sp>
        <p:nvSpPr>
          <p:cNvPr id="3" name="Content Placeholder 2"/>
          <p:cNvSpPr>
            <a:spLocks noGrp="1"/>
          </p:cNvSpPr>
          <p:nvPr>
            <p:ph idx="1"/>
          </p:nvPr>
        </p:nvSpPr>
        <p:spPr>
          <a:xfrm>
            <a:off x="304800" y="1543755"/>
            <a:ext cx="8534400" cy="5029200"/>
          </a:xfrm>
        </p:spPr>
        <p:txBody>
          <a:bodyPr>
            <a:normAutofit/>
          </a:bodyPr>
          <a:lstStyle/>
          <a:p>
            <a:pPr marL="514350" lvl="1" indent="-514350">
              <a:buClr>
                <a:schemeClr val="accent3"/>
              </a:buClr>
              <a:buSzPct val="95000"/>
            </a:pPr>
            <a:r>
              <a:rPr lang="en-US" dirty="0" smtClean="0"/>
              <a:t>The skeleton of A is defined by terms of erosions and openings:</a:t>
            </a:r>
          </a:p>
          <a:p>
            <a:pPr marL="514350" lvl="1" indent="-514350">
              <a:buClr>
                <a:schemeClr val="accent3"/>
              </a:buClr>
              <a:buSzPct val="95000"/>
            </a:pPr>
            <a:endParaRPr lang="en-US" dirty="0" smtClean="0"/>
          </a:p>
          <a:p>
            <a:pPr marL="514350" lvl="1" indent="-514350">
              <a:buClr>
                <a:schemeClr val="accent3"/>
              </a:buClr>
              <a:buSzPct val="95000"/>
            </a:pPr>
            <a:endParaRPr lang="en-US" dirty="0" smtClean="0"/>
          </a:p>
          <a:p>
            <a:pPr marL="514350" lvl="1" indent="-514350">
              <a:buClr>
                <a:schemeClr val="accent3"/>
              </a:buClr>
              <a:buSzPct val="95000"/>
            </a:pPr>
            <a:r>
              <a:rPr lang="en-US" dirty="0" smtClean="0"/>
              <a:t>with</a:t>
            </a:r>
          </a:p>
          <a:p>
            <a:pPr marL="514350" lvl="1" indent="-514350">
              <a:buClr>
                <a:schemeClr val="accent3"/>
              </a:buClr>
              <a:buSzPct val="95000"/>
            </a:pPr>
            <a:r>
              <a:rPr lang="en-US" dirty="0" smtClean="0"/>
              <a:t>Where B is the structuring element and                indicates k successive erosions of A:</a:t>
            </a:r>
          </a:p>
          <a:p>
            <a:pPr marL="514350" lvl="1" indent="-514350">
              <a:buClr>
                <a:schemeClr val="accent3"/>
              </a:buClr>
              <a:buSzPct val="95000"/>
            </a:pPr>
            <a:endParaRPr lang="en-US" dirty="0" smtClean="0"/>
          </a:p>
          <a:p>
            <a:pPr marL="788670" lvl="2" indent="-514350">
              <a:buClr>
                <a:schemeClr val="accent3"/>
              </a:buClr>
              <a:buSzPct val="95000"/>
            </a:pPr>
            <a:r>
              <a:rPr lang="en-US" dirty="0" smtClean="0"/>
              <a:t>k times, and K is the last iterative step before A erodes to an empty set, in other words:</a:t>
            </a:r>
          </a:p>
          <a:p>
            <a:pPr marL="514350" lvl="1" indent="-514350">
              <a:buClr>
                <a:schemeClr val="accent3"/>
              </a:buClr>
              <a:buSzPct val="95000"/>
            </a:pPr>
            <a:r>
              <a:rPr lang="en-US" dirty="0" smtClean="0"/>
              <a:t>in conclusion S(A) can be obtained as the union of skeleton subsets </a:t>
            </a:r>
            <a:r>
              <a:rPr lang="en-US" dirty="0" err="1" smtClean="0"/>
              <a:t>Sk</a:t>
            </a:r>
            <a:r>
              <a:rPr lang="en-US" dirty="0" smtClean="0"/>
              <a:t>(A).</a:t>
            </a:r>
          </a:p>
        </p:txBody>
      </p:sp>
      <p:sp>
        <p:nvSpPr>
          <p:cNvPr id="41986" name="Rectangle 2"/>
          <p:cNvSpPr>
            <a:spLocks noChangeArrowheads="1"/>
          </p:cNvSpPr>
          <p:nvPr/>
        </p:nvSpPr>
        <p:spPr bwMode="auto">
          <a:xfrm>
            <a:off x="0" y="-5644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198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971800" y="2153355"/>
            <a:ext cx="1866900" cy="904875"/>
          </a:xfrm>
          <a:prstGeom prst="rect">
            <a:avLst/>
          </a:prstGeom>
          <a:noFill/>
        </p:spPr>
      </p:pic>
      <p:sp>
        <p:nvSpPr>
          <p:cNvPr id="41987" name="Rectangle 3"/>
          <p:cNvSpPr>
            <a:spLocks noChangeArrowheads="1"/>
          </p:cNvSpPr>
          <p:nvPr/>
        </p:nvSpPr>
        <p:spPr bwMode="auto">
          <a:xfrm>
            <a:off x="0" y="130563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41989" name="Rectangle 5"/>
          <p:cNvSpPr>
            <a:spLocks noChangeArrowheads="1"/>
          </p:cNvSpPr>
          <p:nvPr/>
        </p:nvSpPr>
        <p:spPr bwMode="auto">
          <a:xfrm>
            <a:off x="0" y="-5644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41990" name="Rectangle 6"/>
          <p:cNvSpPr>
            <a:spLocks noChangeArrowheads="1"/>
          </p:cNvSpPr>
          <p:nvPr/>
        </p:nvSpPr>
        <p:spPr bwMode="auto">
          <a:xfrm>
            <a:off x="0" y="74365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41992" name="Rectangle 8"/>
          <p:cNvSpPr>
            <a:spLocks noChangeArrowheads="1"/>
          </p:cNvSpPr>
          <p:nvPr/>
        </p:nvSpPr>
        <p:spPr bwMode="auto">
          <a:xfrm>
            <a:off x="0" y="-5644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41994" name="Rectangle 10"/>
          <p:cNvSpPr>
            <a:spLocks noChangeArrowheads="1"/>
          </p:cNvSpPr>
          <p:nvPr/>
        </p:nvSpPr>
        <p:spPr bwMode="auto">
          <a:xfrm>
            <a:off x="0" y="-5644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1993"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3296355"/>
            <a:ext cx="3762375" cy="342900"/>
          </a:xfrm>
          <a:prstGeom prst="rect">
            <a:avLst/>
          </a:prstGeom>
          <a:noFill/>
        </p:spPr>
      </p:pic>
      <p:sp>
        <p:nvSpPr>
          <p:cNvPr id="41995" name="Rectangle 11"/>
          <p:cNvSpPr>
            <a:spLocks noChangeArrowheads="1"/>
          </p:cNvSpPr>
          <p:nvPr/>
        </p:nvSpPr>
        <p:spPr bwMode="auto">
          <a:xfrm>
            <a:off x="0" y="74365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41997" name="Rectangle 13"/>
          <p:cNvSpPr>
            <a:spLocks noChangeArrowheads="1"/>
          </p:cNvSpPr>
          <p:nvPr/>
        </p:nvSpPr>
        <p:spPr bwMode="auto">
          <a:xfrm>
            <a:off x="0" y="-5644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1996"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72200" y="3753555"/>
            <a:ext cx="1057275" cy="342900"/>
          </a:xfrm>
          <a:prstGeom prst="rect">
            <a:avLst/>
          </a:prstGeom>
          <a:noFill/>
        </p:spPr>
      </p:pic>
      <p:sp>
        <p:nvSpPr>
          <p:cNvPr id="4199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1998"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76400" y="4515555"/>
            <a:ext cx="4629150" cy="342900"/>
          </a:xfrm>
          <a:prstGeom prst="rect">
            <a:avLst/>
          </a:prstGeom>
          <a:noFill/>
        </p:spPr>
      </p:pic>
      <p:sp>
        <p:nvSpPr>
          <p:cNvPr id="42000" name="Rectangle 16"/>
          <p:cNvSpPr>
            <a:spLocks noChangeArrowheads="1"/>
          </p:cNvSpPr>
          <p:nvPr/>
        </p:nvSpPr>
        <p:spPr bwMode="auto">
          <a:xfrm>
            <a:off x="0" y="74365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42002"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2001" name="Picture 1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05200" y="5277555"/>
            <a:ext cx="3000375" cy="342900"/>
          </a:xfrm>
          <a:prstGeom prst="rect">
            <a:avLst/>
          </a:prstGeom>
          <a:noFill/>
        </p:spPr>
      </p:pic>
      <p:sp>
        <p:nvSpPr>
          <p:cNvPr id="42003" name="Rectangle 19"/>
          <p:cNvSpPr>
            <a:spLocks noChangeArrowheads="1"/>
          </p:cNvSpPr>
          <p:nvPr/>
        </p:nvSpPr>
        <p:spPr bwMode="auto">
          <a:xfrm>
            <a:off x="0" y="74365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341006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9.5.7 Skeleton Example</a:t>
            </a:r>
            <a:endParaRPr lang="en-US" dirty="0"/>
          </a:p>
        </p:txBody>
      </p:sp>
      <p:pic>
        <p:nvPicPr>
          <p:cNvPr id="4" name="Skeleton.avi">
            <a:hlinkClick r:id="" action="ppaction://media"/>
          </p:cNvPr>
          <p:cNvPicPr>
            <a:picLocks noRot="1" noChangeAspect="1"/>
          </p:cNvPicPr>
          <p:nvPr>
            <a:videoFile r:link="rId1"/>
          </p:nvPr>
        </p:nvPicPr>
        <p:blipFill>
          <a:blip r:embed="rId3" cstate="print"/>
          <a:stretch>
            <a:fillRect/>
          </a:stretch>
        </p:blipFill>
        <p:spPr>
          <a:xfrm>
            <a:off x="1524000" y="1828800"/>
            <a:ext cx="6096000" cy="4572000"/>
          </a:xfrm>
          <a:prstGeom prst="rect">
            <a:avLst/>
          </a:prstGeom>
        </p:spPr>
      </p:pic>
    </p:spTree>
    <p:extLst>
      <p:ext uri="{BB962C8B-B14F-4D97-AF65-F5344CB8AC3E}">
        <p14:creationId xmlns:p14="http://schemas.microsoft.com/office/powerpoint/2010/main" val="3047549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9.5.7 Skeleton</a:t>
            </a:r>
            <a:endParaRPr lang="en-US" dirty="0"/>
          </a:p>
        </p:txBody>
      </p:sp>
      <p:sp>
        <p:nvSpPr>
          <p:cNvPr id="5" name="Content Placeholder 4"/>
          <p:cNvSpPr>
            <a:spLocks noGrp="1"/>
          </p:cNvSpPr>
          <p:nvPr>
            <p:ph idx="1"/>
          </p:nvPr>
        </p:nvSpPr>
        <p:spPr/>
        <p:txBody>
          <a:bodyPr/>
          <a:lstStyle/>
          <a:p>
            <a:r>
              <a:rPr lang="en-US" dirty="0" smtClean="0"/>
              <a:t>A can be also reconstructed from subsets </a:t>
            </a:r>
            <a:r>
              <a:rPr lang="en-US" dirty="0" err="1" smtClean="0"/>
              <a:t>S</a:t>
            </a:r>
            <a:r>
              <a:rPr lang="en-US" sz="1800" dirty="0" err="1" smtClean="0"/>
              <a:t>k</a:t>
            </a:r>
            <a:r>
              <a:rPr lang="en-US" dirty="0" smtClean="0"/>
              <a:t>(A) by using the equation:</a:t>
            </a:r>
          </a:p>
          <a:p>
            <a:endParaRPr lang="en-US" dirty="0" smtClean="0"/>
          </a:p>
          <a:p>
            <a:endParaRPr lang="en-US" dirty="0" smtClean="0"/>
          </a:p>
          <a:p>
            <a:r>
              <a:rPr lang="en-US" dirty="0" smtClean="0"/>
              <a:t>Where                     denotes k successive dilations of </a:t>
            </a:r>
            <a:r>
              <a:rPr lang="en-US" dirty="0" err="1" smtClean="0"/>
              <a:t>S</a:t>
            </a:r>
            <a:r>
              <a:rPr lang="en-US" sz="1800" dirty="0" err="1" smtClean="0"/>
              <a:t>k</a:t>
            </a:r>
            <a:r>
              <a:rPr lang="en-US" dirty="0" smtClean="0"/>
              <a:t>(A) that is:</a:t>
            </a:r>
          </a:p>
          <a:p>
            <a:endParaRPr lang="en-US" dirty="0"/>
          </a:p>
        </p:txBody>
      </p:sp>
      <p:sp>
        <p:nvSpPr>
          <p:cNvPr id="44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403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38400" y="2895600"/>
            <a:ext cx="2419350" cy="904875"/>
          </a:xfrm>
          <a:prstGeom prst="rect">
            <a:avLst/>
          </a:prstGeom>
          <a:noFill/>
        </p:spPr>
      </p:pic>
      <p:sp>
        <p:nvSpPr>
          <p:cNvPr id="440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403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96534" y="3855156"/>
            <a:ext cx="1514475" cy="342900"/>
          </a:xfrm>
          <a:prstGeom prst="rect">
            <a:avLst/>
          </a:prstGeom>
          <a:noFill/>
        </p:spPr>
      </p:pic>
      <p:sp>
        <p:nvSpPr>
          <p:cNvPr id="440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44037"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00200" y="4800600"/>
            <a:ext cx="5657850" cy="342900"/>
          </a:xfrm>
          <a:prstGeom prst="rect">
            <a:avLst/>
          </a:prstGeom>
          <a:noFill/>
        </p:spPr>
      </p:pic>
      <p:sp>
        <p:nvSpPr>
          <p:cNvPr id="44039" name="Rectangle 7"/>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41094281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9.6 Gray-Scale Images</a:t>
            </a:r>
            <a:endParaRPr lang="en-US" dirty="0"/>
          </a:p>
        </p:txBody>
      </p:sp>
      <p:sp>
        <p:nvSpPr>
          <p:cNvPr id="5" name="Content Placeholder 4"/>
          <p:cNvSpPr>
            <a:spLocks noGrp="1"/>
          </p:cNvSpPr>
          <p:nvPr>
            <p:ph idx="1"/>
          </p:nvPr>
        </p:nvSpPr>
        <p:spPr/>
        <p:txBody>
          <a:bodyPr/>
          <a:lstStyle/>
          <a:p>
            <a:r>
              <a:rPr lang="en-US" dirty="0" smtClean="0"/>
              <a:t>In gray scale images on the contrary to binary images we deal with digital image functions of the form f(</a:t>
            </a:r>
            <a:r>
              <a:rPr lang="en-US" dirty="0" err="1" smtClean="0"/>
              <a:t>x,y</a:t>
            </a:r>
            <a:r>
              <a:rPr lang="en-US" dirty="0" smtClean="0"/>
              <a:t>) as an input image and b(</a:t>
            </a:r>
            <a:r>
              <a:rPr lang="en-US" dirty="0" err="1" smtClean="0"/>
              <a:t>x,y</a:t>
            </a:r>
            <a:r>
              <a:rPr lang="en-US" dirty="0" smtClean="0"/>
              <a:t>) as a structuring element.</a:t>
            </a:r>
          </a:p>
          <a:p>
            <a:r>
              <a:rPr lang="en-US" dirty="0" smtClean="0"/>
              <a:t>(</a:t>
            </a:r>
            <a:r>
              <a:rPr lang="en-US" dirty="0" err="1" smtClean="0"/>
              <a:t>x,y</a:t>
            </a:r>
            <a:r>
              <a:rPr lang="en-US" dirty="0" smtClean="0"/>
              <a:t>) are integers from Z*Z that represent a coordinates in the image.</a:t>
            </a:r>
          </a:p>
          <a:p>
            <a:r>
              <a:rPr lang="en-US" dirty="0" smtClean="0"/>
              <a:t>f(</a:t>
            </a:r>
            <a:r>
              <a:rPr lang="en-US" dirty="0" err="1" smtClean="0"/>
              <a:t>x,y</a:t>
            </a:r>
            <a:r>
              <a:rPr lang="en-US" dirty="0" smtClean="0"/>
              <a:t>) and b(</a:t>
            </a:r>
            <a:r>
              <a:rPr lang="en-US" dirty="0" err="1" smtClean="0"/>
              <a:t>x,y</a:t>
            </a:r>
            <a:r>
              <a:rPr lang="en-US" dirty="0" smtClean="0"/>
              <a:t>) are functions that assign gray level value to each distinct pair of coordinates.</a:t>
            </a:r>
          </a:p>
          <a:p>
            <a:r>
              <a:rPr lang="en-US" dirty="0" smtClean="0"/>
              <a:t>For example the domain of gray values can be 0-255, whereas 0 – is black, 255- is white.</a:t>
            </a:r>
            <a:endParaRPr lang="en-US" dirty="0"/>
          </a:p>
        </p:txBody>
      </p:sp>
    </p:spTree>
    <p:extLst>
      <p:ext uri="{BB962C8B-B14F-4D97-AF65-F5344CB8AC3E}">
        <p14:creationId xmlns:p14="http://schemas.microsoft.com/office/powerpoint/2010/main" val="1647263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9.6 Gray-Scale Images</a:t>
            </a:r>
            <a:endParaRPr lang="en-US" dirty="0"/>
          </a:p>
        </p:txBody>
      </p:sp>
      <p:pic>
        <p:nvPicPr>
          <p:cNvPr id="6" name="function-grayscale.avi">
            <a:hlinkClick r:id="" action="ppaction://media"/>
          </p:cNvPr>
          <p:cNvPicPr>
            <a:picLocks noRot="1" noChangeAspect="1"/>
          </p:cNvPicPr>
          <p:nvPr>
            <a:videoFile r:link="rId1"/>
          </p:nvPr>
        </p:nvPicPr>
        <p:blipFill>
          <a:blip r:embed="rId3" cstate="print"/>
          <a:stretch>
            <a:fillRect/>
          </a:stretch>
        </p:blipFill>
        <p:spPr>
          <a:xfrm>
            <a:off x="1524000" y="1981200"/>
            <a:ext cx="6096000" cy="4572000"/>
          </a:xfrm>
          <a:prstGeom prst="rect">
            <a:avLst/>
          </a:prstGeom>
        </p:spPr>
      </p:pic>
    </p:spTree>
    <p:extLst>
      <p:ext uri="{BB962C8B-B14F-4D97-AF65-F5344CB8AC3E}">
        <p14:creationId xmlns:p14="http://schemas.microsoft.com/office/powerpoint/2010/main" val="3000342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9.6.1 Dilation – Gray-Scale</a:t>
            </a:r>
            <a:endParaRPr lang="en-US" dirty="0"/>
          </a:p>
        </p:txBody>
      </p:sp>
      <p:sp>
        <p:nvSpPr>
          <p:cNvPr id="3" name="Content Placeholder 2"/>
          <p:cNvSpPr>
            <a:spLocks noGrp="1"/>
          </p:cNvSpPr>
          <p:nvPr>
            <p:ph idx="1"/>
          </p:nvPr>
        </p:nvSpPr>
        <p:spPr/>
        <p:txBody>
          <a:bodyPr>
            <a:normAutofit/>
          </a:bodyPr>
          <a:lstStyle/>
          <a:p>
            <a:r>
              <a:rPr lang="en-US" dirty="0" smtClean="0"/>
              <a:t>Equation for gray-scale dilation is:</a:t>
            </a:r>
          </a:p>
          <a:p>
            <a:endParaRPr lang="en-US" dirty="0" smtClean="0"/>
          </a:p>
          <a:p>
            <a:endParaRPr lang="en-US" dirty="0" smtClean="0"/>
          </a:p>
          <a:p>
            <a:r>
              <a:rPr lang="en-US" dirty="0" err="1" smtClean="0"/>
              <a:t>D</a:t>
            </a:r>
            <a:r>
              <a:rPr lang="en-US" sz="1800" dirty="0" err="1" smtClean="0"/>
              <a:t>f</a:t>
            </a:r>
            <a:r>
              <a:rPr lang="en-US" dirty="0" smtClean="0"/>
              <a:t> and D</a:t>
            </a:r>
            <a:r>
              <a:rPr lang="en-US" sz="1800" dirty="0" smtClean="0"/>
              <a:t>b</a:t>
            </a:r>
            <a:r>
              <a:rPr lang="en-US" dirty="0" smtClean="0"/>
              <a:t> are domains of f and b.</a:t>
            </a:r>
          </a:p>
          <a:p>
            <a:r>
              <a:rPr lang="en-US" dirty="0" smtClean="0"/>
              <a:t>The  condition that (s-x),(t-y) need to be in the domain of f and </a:t>
            </a:r>
            <a:r>
              <a:rPr lang="en-US" dirty="0" err="1" smtClean="0"/>
              <a:t>x,y</a:t>
            </a:r>
            <a:r>
              <a:rPr lang="en-US" dirty="0" smtClean="0"/>
              <a:t> in the domain of b, is analogous to the condition in the binary definition of dilation, where the two sets need to overlap by at least one element. </a:t>
            </a:r>
          </a:p>
          <a:p>
            <a:endParaRPr lang="en-US" dirty="0"/>
          </a:p>
        </p:txBody>
      </p:sp>
      <p:sp>
        <p:nvSpPr>
          <p:cNvPr id="307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30723" name="Rectangle 3"/>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307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072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2000" y="2514600"/>
            <a:ext cx="1657350" cy="342900"/>
          </a:xfrm>
          <a:prstGeom prst="rect">
            <a:avLst/>
          </a:prstGeom>
          <a:noFill/>
        </p:spPr>
      </p:pic>
      <p:sp>
        <p:nvSpPr>
          <p:cNvPr id="3072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3072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03032" y="2895600"/>
            <a:ext cx="7074243" cy="381000"/>
          </a:xfrm>
          <a:prstGeom prst="rect">
            <a:avLst/>
          </a:prstGeom>
          <a:noFill/>
        </p:spPr>
      </p:pic>
      <p:sp>
        <p:nvSpPr>
          <p:cNvPr id="30728" name="Rectangle 8"/>
          <p:cNvSpPr>
            <a:spLocks noChangeArrowheads="1"/>
          </p:cNvSpPr>
          <p:nvPr/>
        </p:nvSpPr>
        <p:spPr bwMode="auto">
          <a:xfrm>
            <a:off x="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48532420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9.6.1 Dilation – Gray-Scale (cont)</a:t>
            </a:r>
            <a:endParaRPr lang="en-US" dirty="0"/>
          </a:p>
        </p:txBody>
      </p:sp>
      <p:sp>
        <p:nvSpPr>
          <p:cNvPr id="3" name="Content Placeholder 2"/>
          <p:cNvSpPr>
            <a:spLocks noGrp="1"/>
          </p:cNvSpPr>
          <p:nvPr>
            <p:ph idx="1"/>
          </p:nvPr>
        </p:nvSpPr>
        <p:spPr/>
        <p:txBody>
          <a:bodyPr>
            <a:normAutofit lnSpcReduction="10000"/>
          </a:bodyPr>
          <a:lstStyle/>
          <a:p>
            <a:r>
              <a:rPr lang="en-US" dirty="0" smtClean="0"/>
              <a:t>We will illustrate the previous equation in terms of </a:t>
            </a:r>
          </a:p>
          <a:p>
            <a:pPr>
              <a:buNone/>
            </a:pPr>
            <a:r>
              <a:rPr lang="en-US" dirty="0" smtClean="0"/>
              <a:t>	1-D. and we will receive an equation for 1 variable:</a:t>
            </a:r>
          </a:p>
          <a:p>
            <a:pPr>
              <a:buNone/>
            </a:pPr>
            <a:endParaRPr lang="en-US" dirty="0" smtClean="0"/>
          </a:p>
          <a:p>
            <a:r>
              <a:rPr lang="en-US" dirty="0" smtClean="0"/>
              <a:t>The requirements the (s-x) is in the domain of f and x is in the domain of b imply that f and b overlap by at least one element.</a:t>
            </a:r>
          </a:p>
          <a:p>
            <a:r>
              <a:rPr lang="en-US" dirty="0" smtClean="0"/>
              <a:t>Unlike the binary case, f, rather than the structuring element b is shifted.</a:t>
            </a:r>
          </a:p>
          <a:p>
            <a:r>
              <a:rPr lang="en-US" dirty="0" smtClean="0"/>
              <a:t>Conceptually f sliding by b is really not different than b sliding by f. </a:t>
            </a:r>
          </a:p>
          <a:p>
            <a:endParaRPr lang="en-US" dirty="0" smtClean="0"/>
          </a:p>
          <a:p>
            <a:pPr>
              <a:buNone/>
            </a:pPr>
            <a:endParaRPr lang="en-US" dirty="0" smtClean="0"/>
          </a:p>
          <a:p>
            <a:endParaRPr lang="en-US" dirty="0" smtClean="0"/>
          </a:p>
          <a:p>
            <a:pPr>
              <a:buNone/>
            </a:pPr>
            <a:endParaRPr lang="en-US" dirty="0"/>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969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14400" y="2905125"/>
            <a:ext cx="6677025" cy="371475"/>
          </a:xfrm>
          <a:prstGeom prst="rect">
            <a:avLst/>
          </a:prstGeom>
          <a:noFill/>
        </p:spPr>
      </p:pic>
      <p:sp>
        <p:nvSpPr>
          <p:cNvPr id="29699" name="Rectangle 3"/>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52287929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9.6.1 Dilation – Gray-Scale (cont)</a:t>
            </a:r>
            <a:endParaRPr lang="en-US" dirty="0"/>
          </a:p>
        </p:txBody>
      </p:sp>
      <p:sp>
        <p:nvSpPr>
          <p:cNvPr id="3" name="Content Placeholder 2"/>
          <p:cNvSpPr>
            <a:spLocks noGrp="1"/>
          </p:cNvSpPr>
          <p:nvPr>
            <p:ph idx="1"/>
          </p:nvPr>
        </p:nvSpPr>
        <p:spPr/>
        <p:txBody>
          <a:bodyPr/>
          <a:lstStyle/>
          <a:p>
            <a:r>
              <a:rPr lang="en-US" dirty="0" smtClean="0"/>
              <a:t>The general effects of performing dilation on a gray scale image is twofold:</a:t>
            </a:r>
          </a:p>
          <a:p>
            <a:endParaRPr lang="en-US" dirty="0" smtClean="0"/>
          </a:p>
          <a:p>
            <a:pPr marL="880110" lvl="1" indent="-514350">
              <a:buFont typeface="+mj-lt"/>
              <a:buAutoNum type="arabicPeriod"/>
            </a:pPr>
            <a:r>
              <a:rPr lang="en-US" dirty="0" smtClean="0"/>
              <a:t>If all the values of the structuring elements are positive than the output image tends to be brighter than the input.</a:t>
            </a:r>
          </a:p>
          <a:p>
            <a:pPr marL="880110" lvl="1" indent="-514350">
              <a:buFont typeface="+mj-lt"/>
              <a:buAutoNum type="arabicPeriod"/>
            </a:pPr>
            <a:endParaRPr lang="en-US" dirty="0" smtClean="0"/>
          </a:p>
          <a:p>
            <a:pPr marL="880110" lvl="1" indent="-514350">
              <a:buFont typeface="+mj-lt"/>
              <a:buAutoNum type="arabicPeriod"/>
            </a:pPr>
            <a:r>
              <a:rPr lang="en-US" dirty="0" smtClean="0"/>
              <a:t>Dark details either are reduced or </a:t>
            </a:r>
            <a:r>
              <a:rPr lang="en-US" smtClean="0"/>
              <a:t>elimanted, </a:t>
            </a:r>
            <a:r>
              <a:rPr lang="en-US" dirty="0" smtClean="0"/>
              <a:t>depending on how their values and shape relate to the structuring element used for dilation</a:t>
            </a:r>
          </a:p>
          <a:p>
            <a:endParaRPr lang="en-US" dirty="0"/>
          </a:p>
        </p:txBody>
      </p:sp>
    </p:spTree>
    <p:extLst>
      <p:ext uri="{BB962C8B-B14F-4D97-AF65-F5344CB8AC3E}">
        <p14:creationId xmlns:p14="http://schemas.microsoft.com/office/powerpoint/2010/main" val="666989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Logic Operations Involving Binary Pixels and Images </a:t>
            </a:r>
            <a:endParaRPr lang="he-IL" dirty="0"/>
          </a:p>
        </p:txBody>
      </p:sp>
      <p:sp>
        <p:nvSpPr>
          <p:cNvPr id="3" name="Content Placeholder 2"/>
          <p:cNvSpPr>
            <a:spLocks noGrp="1"/>
          </p:cNvSpPr>
          <p:nvPr>
            <p:ph idx="1"/>
          </p:nvPr>
        </p:nvSpPr>
        <p:spPr>
          <a:xfrm>
            <a:off x="228600" y="1676400"/>
            <a:ext cx="8915400" cy="5029200"/>
          </a:xfrm>
        </p:spPr>
        <p:txBody>
          <a:bodyPr>
            <a:normAutofit fontScale="85000" lnSpcReduction="10000"/>
          </a:bodyPr>
          <a:lstStyle/>
          <a:p>
            <a:r>
              <a:rPr lang="en-US" dirty="0" smtClean="0"/>
              <a:t>The principal logic operations used in image processing </a:t>
            </a:r>
          </a:p>
          <a:p>
            <a:pPr>
              <a:buNone/>
            </a:pPr>
            <a:r>
              <a:rPr lang="en-US" dirty="0" smtClean="0"/>
              <a:t>	are:  </a:t>
            </a:r>
            <a:r>
              <a:rPr lang="en-US" b="1" dirty="0" smtClean="0"/>
              <a:t>AND, OR, NOT </a:t>
            </a:r>
            <a:r>
              <a:rPr lang="en-US" dirty="0" smtClean="0"/>
              <a:t>(</a:t>
            </a:r>
            <a:r>
              <a:rPr lang="en-US" b="1" dirty="0" smtClean="0"/>
              <a:t>COMPLEMENT</a:t>
            </a:r>
            <a:r>
              <a:rPr lang="en-US" dirty="0" smtClean="0"/>
              <a:t>).</a:t>
            </a:r>
          </a:p>
          <a:p>
            <a:r>
              <a:rPr lang="en-US" dirty="0" smtClean="0"/>
              <a:t>These operations are </a:t>
            </a:r>
            <a:r>
              <a:rPr lang="en-US" i="1" dirty="0" smtClean="0"/>
              <a:t>functionally complete</a:t>
            </a:r>
            <a:r>
              <a:rPr lang="en-US" dirty="0" smtClean="0"/>
              <a:t>.</a:t>
            </a:r>
          </a:p>
          <a:p>
            <a:r>
              <a:rPr lang="en-US" dirty="0" smtClean="0"/>
              <a:t>Logic operations are preformed on a pixel by pixel basis between corresponding  pixels (bitwise).</a:t>
            </a:r>
          </a:p>
          <a:p>
            <a:r>
              <a:rPr lang="en-US" dirty="0" smtClean="0"/>
              <a:t>Other important logic operations : </a:t>
            </a:r>
          </a:p>
          <a:p>
            <a:pPr>
              <a:buNone/>
            </a:pPr>
            <a:r>
              <a:rPr lang="en-US" dirty="0" smtClean="0"/>
              <a:t>		</a:t>
            </a:r>
            <a:r>
              <a:rPr lang="en-US" b="1" dirty="0" smtClean="0"/>
              <a:t>XOR (exclusive OR), NAND (NOT-AND)</a:t>
            </a:r>
          </a:p>
          <a:p>
            <a:r>
              <a:rPr lang="en-US" dirty="0" smtClean="0"/>
              <a:t>Logic operations are just a private case for a </a:t>
            </a:r>
            <a:r>
              <a:rPr lang="en-US" b="1" dirty="0" smtClean="0"/>
              <a:t>binary set operations</a:t>
            </a:r>
            <a:r>
              <a:rPr lang="en-US" dirty="0" smtClean="0"/>
              <a:t>, such : AND – Intersection , OR – Union, </a:t>
            </a:r>
          </a:p>
          <a:p>
            <a:pPr>
              <a:buNone/>
            </a:pPr>
            <a:r>
              <a:rPr lang="en-US" dirty="0" smtClean="0"/>
              <a:t>	NOT-Complement.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fontScale="90000"/>
          </a:bodyPr>
          <a:lstStyle/>
          <a:p>
            <a:r>
              <a:rPr lang="en-US" dirty="0" smtClean="0"/>
              <a:t>9.6.1 Dilation – Gray-Scale example</a:t>
            </a:r>
            <a:endParaRPr 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1143000" y="1219200"/>
            <a:ext cx="6477000" cy="5449558"/>
          </a:xfrm>
          <a:prstGeom prst="rect">
            <a:avLst/>
          </a:prstGeom>
          <a:noFill/>
          <a:ln w="9525">
            <a:noFill/>
            <a:miter lim="800000"/>
            <a:headEnd/>
            <a:tailEnd/>
          </a:ln>
        </p:spPr>
      </p:pic>
    </p:spTree>
    <p:extLst>
      <p:ext uri="{BB962C8B-B14F-4D97-AF65-F5344CB8AC3E}">
        <p14:creationId xmlns:p14="http://schemas.microsoft.com/office/powerpoint/2010/main" val="34128694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9.6.2 Erosion – Gray-Scale</a:t>
            </a:r>
            <a:endParaRPr lang="en-US" dirty="0"/>
          </a:p>
        </p:txBody>
      </p:sp>
      <p:sp>
        <p:nvSpPr>
          <p:cNvPr id="3" name="Content Placeholder 2"/>
          <p:cNvSpPr>
            <a:spLocks noGrp="1"/>
          </p:cNvSpPr>
          <p:nvPr>
            <p:ph idx="1"/>
          </p:nvPr>
        </p:nvSpPr>
        <p:spPr/>
        <p:txBody>
          <a:bodyPr/>
          <a:lstStyle/>
          <a:p>
            <a:r>
              <a:rPr lang="en-US" dirty="0" smtClean="0"/>
              <a:t>Gray-scale erosion is defined as:</a:t>
            </a:r>
          </a:p>
          <a:p>
            <a:endParaRPr lang="en-US" dirty="0" smtClean="0"/>
          </a:p>
          <a:p>
            <a:r>
              <a:rPr lang="en-US" dirty="0" smtClean="0"/>
              <a:t>The condition that (</a:t>
            </a:r>
            <a:r>
              <a:rPr lang="en-US" dirty="0" err="1" smtClean="0"/>
              <a:t>s+x</a:t>
            </a:r>
            <a:r>
              <a:rPr lang="en-US" dirty="0" smtClean="0"/>
              <a:t>),(</a:t>
            </a:r>
            <a:r>
              <a:rPr lang="en-US" dirty="0" err="1" smtClean="0"/>
              <a:t>t+y</a:t>
            </a:r>
            <a:r>
              <a:rPr lang="en-US" dirty="0" smtClean="0"/>
              <a:t>) have to be in the domain of f, and </a:t>
            </a:r>
            <a:r>
              <a:rPr lang="en-US" dirty="0" err="1" smtClean="0"/>
              <a:t>x,y</a:t>
            </a:r>
            <a:r>
              <a:rPr lang="en-US" dirty="0" smtClean="0"/>
              <a:t> have to be in the domain of b, is completely analogous to the condition in the binary definition of erosion, where the structuring element has to be completely combined by the set being eroded.</a:t>
            </a:r>
          </a:p>
          <a:p>
            <a:r>
              <a:rPr lang="en-US" dirty="0" smtClean="0"/>
              <a:t>The same as in erosion we illustrate with 1-D function</a:t>
            </a:r>
          </a:p>
          <a:p>
            <a:pPr>
              <a:buNone/>
            </a:pPr>
            <a:r>
              <a:rPr lang="en-US" dirty="0" smtClean="0"/>
              <a:t> </a:t>
            </a:r>
          </a:p>
          <a:p>
            <a:endParaRPr lang="en-US" dirty="0"/>
          </a:p>
        </p:txBody>
      </p:sp>
      <p:sp>
        <p:nvSpPr>
          <p:cNvPr id="286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867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13725" y="2549613"/>
            <a:ext cx="8382000" cy="381000"/>
          </a:xfrm>
          <a:prstGeom prst="rect">
            <a:avLst/>
          </a:prstGeom>
          <a:noFill/>
        </p:spPr>
      </p:pic>
      <p:sp>
        <p:nvSpPr>
          <p:cNvPr id="28675" name="Rectangle 3"/>
          <p:cNvSpPr>
            <a:spLocks noChangeArrowheads="1"/>
          </p:cNvSpPr>
          <p:nvPr/>
        </p:nvSpPr>
        <p:spPr bwMode="auto">
          <a:xfrm>
            <a:off x="0" y="752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
        <p:nvSpPr>
          <p:cNvPr id="2867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2867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76185" y="5890056"/>
            <a:ext cx="6781800" cy="381000"/>
          </a:xfrm>
          <a:prstGeom prst="rect">
            <a:avLst/>
          </a:prstGeom>
          <a:noFill/>
        </p:spPr>
      </p:pic>
      <p:sp>
        <p:nvSpPr>
          <p:cNvPr id="28678" name="Rectangle 6"/>
          <p:cNvSpPr>
            <a:spLocks noChangeArrowheads="1"/>
          </p:cNvSpPr>
          <p:nvPr/>
        </p:nvSpPr>
        <p:spPr bwMode="auto">
          <a:xfrm>
            <a:off x="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08211328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33378"/>
            <a:ext cx="8458200" cy="1143000"/>
          </a:xfrm>
        </p:spPr>
        <p:txBody>
          <a:bodyPr>
            <a:normAutofit fontScale="90000"/>
          </a:bodyPr>
          <a:lstStyle/>
          <a:p>
            <a:r>
              <a:rPr lang="en-US" dirty="0" smtClean="0"/>
              <a:t>9.6.2 Erosion– Gray-Scale example 1</a:t>
            </a:r>
            <a:endParaRPr lang="en-US" dirty="0"/>
          </a:p>
        </p:txBody>
      </p:sp>
      <p:pic>
        <p:nvPicPr>
          <p:cNvPr id="52226" name="Picture 2"/>
          <p:cNvPicPr>
            <a:picLocks noGrp="1" noChangeAspect="1" noChangeArrowheads="1"/>
          </p:cNvPicPr>
          <p:nvPr>
            <p:ph idx="1"/>
          </p:nvPr>
        </p:nvPicPr>
        <p:blipFill>
          <a:blip r:embed="rId2" cstate="print"/>
          <a:srcRect/>
          <a:stretch>
            <a:fillRect/>
          </a:stretch>
        </p:blipFill>
        <p:spPr bwMode="auto">
          <a:xfrm>
            <a:off x="1447800" y="3809999"/>
            <a:ext cx="5867400" cy="2903387"/>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1447800" y="1676400"/>
            <a:ext cx="6076950" cy="2076450"/>
          </a:xfrm>
          <a:prstGeom prst="rect">
            <a:avLst/>
          </a:prstGeom>
          <a:noFill/>
          <a:ln w="9525">
            <a:noFill/>
            <a:miter lim="800000"/>
            <a:headEnd/>
            <a:tailEnd/>
          </a:ln>
        </p:spPr>
      </p:pic>
    </p:spTree>
    <p:extLst>
      <p:ext uri="{BB962C8B-B14F-4D97-AF65-F5344CB8AC3E}">
        <p14:creationId xmlns:p14="http://schemas.microsoft.com/office/powerpoint/2010/main" val="283810971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dirty="0" smtClean="0"/>
              <a:t>9.6.2 Erosion– Gray-Scale (cont)</a:t>
            </a:r>
            <a:endParaRPr lang="en-US" dirty="0"/>
          </a:p>
        </p:txBody>
      </p:sp>
      <p:sp>
        <p:nvSpPr>
          <p:cNvPr id="3" name="Content Placeholder 2"/>
          <p:cNvSpPr>
            <a:spLocks noGrp="1"/>
          </p:cNvSpPr>
          <p:nvPr>
            <p:ph idx="1"/>
          </p:nvPr>
        </p:nvSpPr>
        <p:spPr>
          <a:xfrm>
            <a:off x="259488" y="1371600"/>
            <a:ext cx="8686800" cy="5486400"/>
          </a:xfrm>
        </p:spPr>
        <p:txBody>
          <a:bodyPr>
            <a:normAutofit lnSpcReduction="10000"/>
          </a:bodyPr>
          <a:lstStyle/>
          <a:p>
            <a:r>
              <a:rPr lang="en-US" dirty="0" smtClean="0"/>
              <a:t>General effect of performing an erosion in grayscale images:</a:t>
            </a:r>
          </a:p>
          <a:p>
            <a:pPr marL="880110" lvl="1" indent="-514350">
              <a:buFont typeface="+mj-lt"/>
              <a:buAutoNum type="arabicPeriod"/>
            </a:pPr>
            <a:r>
              <a:rPr lang="en-US" dirty="0" smtClean="0"/>
              <a:t>If all elements of the structuring element are positive, the output image tends to be darker than the input image.</a:t>
            </a:r>
          </a:p>
          <a:p>
            <a:pPr marL="880110" lvl="1" indent="-514350">
              <a:buFont typeface="+mj-lt"/>
              <a:buAutoNum type="arabicPeriod"/>
            </a:pPr>
            <a:endParaRPr lang="en-US" dirty="0" smtClean="0"/>
          </a:p>
          <a:p>
            <a:pPr marL="880110" lvl="1" indent="-514350">
              <a:buFont typeface="+mj-lt"/>
              <a:buAutoNum type="arabicPeriod"/>
            </a:pPr>
            <a:r>
              <a:rPr lang="en-US" dirty="0" smtClean="0"/>
              <a:t>The effect of bright details in the input image that are smaller in area than the structuring element is reduced, with the degree of reduction being determined by the grayscale values surrounding by the bright detail and by shape and amplitude values of the structuring element itself.</a:t>
            </a:r>
          </a:p>
          <a:p>
            <a:pPr marL="514350" indent="-514350"/>
            <a:r>
              <a:rPr lang="en-US" dirty="0" smtClean="0"/>
              <a:t>Similar to binary image grayscale erosion and dilation are duals with respect to function complementation and reflection.</a:t>
            </a:r>
            <a:endParaRPr lang="en-US" dirty="0"/>
          </a:p>
        </p:txBody>
      </p:sp>
    </p:spTree>
    <p:extLst>
      <p:ext uri="{BB962C8B-B14F-4D97-AF65-F5344CB8AC3E}">
        <p14:creationId xmlns:p14="http://schemas.microsoft.com/office/powerpoint/2010/main" val="10438980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763000" cy="762000"/>
          </a:xfrm>
        </p:spPr>
        <p:txBody>
          <a:bodyPr>
            <a:normAutofit fontScale="90000"/>
          </a:bodyPr>
          <a:lstStyle/>
          <a:p>
            <a:r>
              <a:rPr lang="en-US" dirty="0" smtClean="0"/>
              <a:t>9.6.2 Dilation &amp; Erosion– Gray-Scale</a:t>
            </a:r>
            <a:endParaRPr lang="en-US" dirty="0"/>
          </a:p>
        </p:txBody>
      </p:sp>
      <p:pic>
        <p:nvPicPr>
          <p:cNvPr id="5" name="Dial_Erode_GS.avi">
            <a:hlinkClick r:id="" action="ppaction://media"/>
          </p:cNvPr>
          <p:cNvPicPr>
            <a:picLocks noGrp="1" noRot="1" noChangeAspect="1"/>
          </p:cNvPicPr>
          <p:nvPr>
            <p:ph idx="1"/>
            <a:videoFile r:link="rId1"/>
          </p:nvPr>
        </p:nvPicPr>
        <p:blipFill>
          <a:blip r:embed="rId4"/>
          <a:stretch>
            <a:fillRect/>
          </a:stretch>
        </p:blipFill>
        <p:spPr>
          <a:xfrm>
            <a:off x="4648200" y="1981200"/>
            <a:ext cx="4267200"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Dial_Erode_GS 2.avi">
            <a:hlinkClick r:id="" action="ppaction://media"/>
          </p:cNvPr>
          <p:cNvPicPr>
            <a:picLocks noRot="1" noChangeAspect="1"/>
          </p:cNvPicPr>
          <p:nvPr>
            <a:videoFile r:link="rId2"/>
          </p:nvPr>
        </p:nvPicPr>
        <p:blipFill>
          <a:blip r:embed="rId5"/>
          <a:stretch>
            <a:fillRect/>
          </a:stretch>
        </p:blipFill>
        <p:spPr>
          <a:xfrm>
            <a:off x="228600" y="1981200"/>
            <a:ext cx="4267200"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p:cNvSpPr txBox="1">
            <a:spLocks/>
          </p:cNvSpPr>
          <p:nvPr/>
        </p:nvSpPr>
        <p:spPr>
          <a:xfrm>
            <a:off x="4572000" y="1295400"/>
            <a:ext cx="4343400" cy="609600"/>
          </a:xfrm>
          <a:prstGeom prst="rect">
            <a:avLst/>
          </a:prstGeom>
        </p:spPr>
        <p:txBody>
          <a:bodyPr vert="horz" lIns="0" rIns="0" bIns="0" anchor="b">
            <a:normAutofit fontScale="97500"/>
          </a:bodyPr>
          <a:lstStyle/>
          <a:p>
            <a:pPr>
              <a:spcBef>
                <a:spcPct val="0"/>
              </a:spcBef>
              <a:defRPr/>
            </a:pPr>
            <a:r>
              <a:rPr lang="en-US" sz="2800" dirty="0" smtClean="0">
                <a:solidFill>
                  <a:prstClr val="black"/>
                </a:solidFill>
                <a:latin typeface="Calibri"/>
              </a:rPr>
              <a:t>Filter Demonstration</a:t>
            </a:r>
            <a:endParaRPr lang="en-US" sz="2800" dirty="0">
              <a:solidFill>
                <a:prstClr val="black"/>
              </a:solidFill>
              <a:latin typeface="Calibri"/>
            </a:endParaRPr>
          </a:p>
        </p:txBody>
      </p:sp>
      <p:sp>
        <p:nvSpPr>
          <p:cNvPr id="8" name="Title 1"/>
          <p:cNvSpPr txBox="1">
            <a:spLocks/>
          </p:cNvSpPr>
          <p:nvPr/>
        </p:nvSpPr>
        <p:spPr>
          <a:xfrm>
            <a:off x="152400" y="1295400"/>
            <a:ext cx="4343400" cy="609600"/>
          </a:xfrm>
          <a:prstGeom prst="rect">
            <a:avLst/>
          </a:prstGeom>
        </p:spPr>
        <p:txBody>
          <a:bodyPr vert="horz" lIns="0" rIns="0" bIns="0" anchor="b">
            <a:normAutofit fontScale="97500"/>
          </a:bodyPr>
          <a:lstStyle/>
          <a:p>
            <a:pPr>
              <a:spcBef>
                <a:spcPct val="0"/>
              </a:spcBef>
              <a:defRPr/>
            </a:pPr>
            <a:r>
              <a:rPr lang="en-US" sz="2800" dirty="0" smtClean="0">
                <a:solidFill>
                  <a:prstClr val="black"/>
                </a:solidFill>
                <a:latin typeface="Calibri"/>
              </a:rPr>
              <a:t>Over Applying the Filter</a:t>
            </a:r>
            <a:endParaRPr lang="en-US" sz="2800" dirty="0">
              <a:solidFill>
                <a:prstClr val="black"/>
              </a:solidFill>
              <a:latin typeface="Calibri"/>
            </a:endParaRPr>
          </a:p>
        </p:txBody>
      </p:sp>
    </p:spTree>
    <p:extLst>
      <p:ext uri="{BB962C8B-B14F-4D97-AF65-F5344CB8AC3E}">
        <p14:creationId xmlns:p14="http://schemas.microsoft.com/office/powerpoint/2010/main" val="224622403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p:cTn id="13"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US" dirty="0" smtClean="0"/>
              <a:t>9.6.3 Opening And Closing</a:t>
            </a:r>
            <a:endParaRPr lang="en-US" dirty="0"/>
          </a:p>
        </p:txBody>
      </p:sp>
      <p:sp>
        <p:nvSpPr>
          <p:cNvPr id="3" name="Content Placeholder 2"/>
          <p:cNvSpPr>
            <a:spLocks noGrp="1"/>
          </p:cNvSpPr>
          <p:nvPr>
            <p:ph idx="1"/>
          </p:nvPr>
        </p:nvSpPr>
        <p:spPr>
          <a:xfrm>
            <a:off x="457200" y="2057400"/>
            <a:ext cx="8229600" cy="4389120"/>
          </a:xfrm>
        </p:spPr>
        <p:txBody>
          <a:bodyPr/>
          <a:lstStyle/>
          <a:p>
            <a:r>
              <a:rPr lang="en-US" dirty="0" smtClean="0"/>
              <a:t>Similar to the binary algorithms</a:t>
            </a:r>
          </a:p>
          <a:p>
            <a:r>
              <a:rPr lang="en-US" dirty="0" smtClean="0"/>
              <a:t>Opening – </a:t>
            </a:r>
          </a:p>
          <a:p>
            <a:r>
              <a:rPr lang="en-US" dirty="0" smtClean="0"/>
              <a:t>Closing – </a:t>
            </a:r>
          </a:p>
          <a:p>
            <a:r>
              <a:rPr lang="en-US" dirty="0" smtClean="0"/>
              <a:t> In the opening of a gray-scale image, we remove small light details, while relatively undisturbed overall gray levels and larger bright features</a:t>
            </a:r>
          </a:p>
          <a:p>
            <a:r>
              <a:rPr lang="en-US" dirty="0" smtClean="0"/>
              <a:t>In the closing of a gray-scale image, we remove small dark details, while relatively undisturbed overall gray levels and larger dark features</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4" name="תמונה 13" descr="Open_Gs.jpg"/>
          <p:cNvPicPr>
            <a:picLocks noChangeAspect="1"/>
          </p:cNvPicPr>
          <p:nvPr/>
        </p:nvPicPr>
        <p:blipFill>
          <a:blip r:embed="rId3" cstate="print"/>
          <a:stretch>
            <a:fillRect/>
          </a:stretch>
        </p:blipFill>
        <p:spPr>
          <a:xfrm>
            <a:off x="2438400" y="2514600"/>
            <a:ext cx="2591570" cy="533400"/>
          </a:xfrm>
          <a:prstGeom prst="rect">
            <a:avLst/>
          </a:prstGeom>
        </p:spPr>
      </p:pic>
      <p:pic>
        <p:nvPicPr>
          <p:cNvPr id="15" name="תמונה 14" descr="Close_Gs.jpg"/>
          <p:cNvPicPr>
            <a:picLocks noChangeAspect="1"/>
          </p:cNvPicPr>
          <p:nvPr/>
        </p:nvPicPr>
        <p:blipFill>
          <a:blip r:embed="rId4" cstate="print"/>
          <a:stretch>
            <a:fillRect/>
          </a:stretch>
        </p:blipFill>
        <p:spPr>
          <a:xfrm>
            <a:off x="2438400" y="3048000"/>
            <a:ext cx="2590800" cy="533242"/>
          </a:xfrm>
          <a:prstGeom prst="rect">
            <a:avLst/>
          </a:prstGeom>
        </p:spPr>
      </p:pic>
    </p:spTree>
    <p:extLst>
      <p:ext uri="{BB962C8B-B14F-4D97-AF65-F5344CB8AC3E}">
        <p14:creationId xmlns:p14="http://schemas.microsoft.com/office/powerpoint/2010/main" val="19726857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US" dirty="0" smtClean="0"/>
              <a:t>9.6.3 Opening And Closing</a:t>
            </a:r>
            <a:endParaRPr lang="en-US" dirty="0"/>
          </a:p>
        </p:txBody>
      </p:sp>
      <p:sp>
        <p:nvSpPr>
          <p:cNvPr id="3" name="Content Placeholder 2"/>
          <p:cNvSpPr>
            <a:spLocks noGrp="1"/>
          </p:cNvSpPr>
          <p:nvPr>
            <p:ph idx="1"/>
          </p:nvPr>
        </p:nvSpPr>
        <p:spPr>
          <a:xfrm>
            <a:off x="457200" y="2057400"/>
            <a:ext cx="8229600" cy="4389120"/>
          </a:xfrm>
        </p:spPr>
        <p:txBody>
          <a:bodyPr/>
          <a:lstStyle/>
          <a:p>
            <a:r>
              <a:rPr lang="en-US" dirty="0" smtClean="0"/>
              <a:t>Opening a G-S picture is describable as pushing object B under the scan-line graph, while traversing the graph according the curvature of B</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7" name="תמונה 16" descr="op_cl_graph_Open.jpg"/>
          <p:cNvPicPr>
            <a:picLocks noChangeAspect="1"/>
          </p:cNvPicPr>
          <p:nvPr/>
        </p:nvPicPr>
        <p:blipFill>
          <a:blip r:embed="rId3" cstate="print"/>
          <a:stretch>
            <a:fillRect/>
          </a:stretch>
        </p:blipFill>
        <p:spPr>
          <a:xfrm>
            <a:off x="4114800" y="3505200"/>
            <a:ext cx="4953000" cy="3195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4871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US" dirty="0" smtClean="0"/>
              <a:t>9.6.3 Opening And Closing</a:t>
            </a:r>
            <a:endParaRPr lang="en-US" dirty="0"/>
          </a:p>
        </p:txBody>
      </p:sp>
      <p:sp>
        <p:nvSpPr>
          <p:cNvPr id="3" name="Content Placeholder 2"/>
          <p:cNvSpPr>
            <a:spLocks noGrp="1"/>
          </p:cNvSpPr>
          <p:nvPr>
            <p:ph idx="1"/>
          </p:nvPr>
        </p:nvSpPr>
        <p:spPr>
          <a:xfrm>
            <a:off x="457200" y="2057400"/>
            <a:ext cx="8229600" cy="4389120"/>
          </a:xfrm>
        </p:spPr>
        <p:txBody>
          <a:bodyPr/>
          <a:lstStyle/>
          <a:p>
            <a:r>
              <a:rPr lang="en-US" dirty="0" smtClean="0"/>
              <a:t>Closing a G-S picture is describable as pushing object B on top of the scan-line graph, while traversing the graph according the curvature of B</a:t>
            </a:r>
          </a:p>
          <a:p>
            <a:r>
              <a:rPr lang="en-US" dirty="0" smtClean="0"/>
              <a:t>The peaks are usually</a:t>
            </a:r>
          </a:p>
          <a:p>
            <a:pPr>
              <a:buNone/>
            </a:pPr>
            <a:r>
              <a:rPr lang="en-US" dirty="0" smtClean="0"/>
              <a:t>	remains in their </a:t>
            </a:r>
          </a:p>
          <a:p>
            <a:pPr>
              <a:buNone/>
            </a:pPr>
            <a:r>
              <a:rPr lang="en-US" dirty="0" smtClean="0"/>
              <a:t>	original form</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03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85725" cy="190500"/>
          </a:xfrm>
          <a:prstGeom prst="rect">
            <a:avLst/>
          </a:prstGeom>
          <a:noFill/>
        </p:spPr>
      </p:pic>
      <p:pic>
        <p:nvPicPr>
          <p:cNvPr id="15" name="תמונה 14" descr="op_cl_graph_Close.jpg"/>
          <p:cNvPicPr>
            <a:picLocks noChangeAspect="1"/>
          </p:cNvPicPr>
          <p:nvPr/>
        </p:nvPicPr>
        <p:blipFill>
          <a:blip r:embed="rId3" cstate="print"/>
          <a:stretch>
            <a:fillRect/>
          </a:stretch>
        </p:blipFill>
        <p:spPr>
          <a:xfrm>
            <a:off x="4191000" y="3657600"/>
            <a:ext cx="4818888" cy="303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4002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US" dirty="0" smtClean="0"/>
              <a:t>9.6.3 Opening And Closing</a:t>
            </a:r>
            <a:endParaRPr lang="en-US" dirty="0"/>
          </a:p>
        </p:txBody>
      </p:sp>
      <p:pic>
        <p:nvPicPr>
          <p:cNvPr id="16" name="מציין מיקום תוכן 15" descr="open close gray.jpg"/>
          <p:cNvPicPr>
            <a:picLocks noGrp="1" noChangeAspect="1"/>
          </p:cNvPicPr>
          <p:nvPr>
            <p:ph idx="1"/>
          </p:nvPr>
        </p:nvPicPr>
        <p:blipFill>
          <a:blip r:embed="rId2" cstate="print"/>
          <a:stretch>
            <a:fillRect/>
          </a:stretch>
        </p:blipFill>
        <p:spPr>
          <a:xfrm>
            <a:off x="1853608" y="2057400"/>
            <a:ext cx="5436784" cy="4389438"/>
          </a:xfrm>
        </p:spPr>
      </p:pic>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Tree>
    <p:extLst>
      <p:ext uri="{BB962C8B-B14F-4D97-AF65-F5344CB8AC3E}">
        <p14:creationId xmlns:p14="http://schemas.microsoft.com/office/powerpoint/2010/main" val="10621881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8888"/>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40280"/>
            <a:ext cx="8229600" cy="4389120"/>
          </a:xfrm>
        </p:spPr>
        <p:txBody>
          <a:bodyPr>
            <a:normAutofit fontScale="92500" lnSpcReduction="10000"/>
          </a:bodyPr>
          <a:lstStyle/>
          <a:p>
            <a:r>
              <a:rPr lang="en-US" b="1" u="sng" dirty="0" smtClean="0"/>
              <a:t>Morphological smoothing</a:t>
            </a:r>
          </a:p>
          <a:p>
            <a:pPr lvl="1"/>
            <a:r>
              <a:rPr lang="en-US" dirty="0" smtClean="0"/>
              <a:t>Perform </a:t>
            </a:r>
            <a:r>
              <a:rPr lang="en-US" i="1" dirty="0" smtClean="0"/>
              <a:t>opening </a:t>
            </a:r>
            <a:r>
              <a:rPr lang="en-US" dirty="0" smtClean="0"/>
              <a:t>followed by a </a:t>
            </a:r>
            <a:r>
              <a:rPr lang="en-US" i="1" dirty="0" smtClean="0"/>
              <a:t>closing</a:t>
            </a:r>
          </a:p>
          <a:p>
            <a:pPr lvl="1"/>
            <a:r>
              <a:rPr lang="en-US" dirty="0" smtClean="0"/>
              <a:t>The net result of these two operations is to </a:t>
            </a:r>
            <a:r>
              <a:rPr lang="en-US" b="1" dirty="0" smtClean="0"/>
              <a:t>remove or attenuate both bright and dark artifacts or noise</a:t>
            </a:r>
            <a:r>
              <a:rPr lang="en-US" dirty="0" smtClean="0"/>
              <a:t>.</a:t>
            </a:r>
          </a:p>
          <a:p>
            <a:r>
              <a:rPr lang="en-US" b="1" u="sng" dirty="0" smtClean="0"/>
              <a:t>Morphological gradient</a:t>
            </a:r>
          </a:p>
          <a:p>
            <a:pPr lvl="1"/>
            <a:r>
              <a:rPr lang="en-US" i="1" dirty="0" smtClean="0"/>
              <a:t>Dilation </a:t>
            </a:r>
            <a:r>
              <a:rPr lang="en-US" dirty="0" smtClean="0"/>
              <a:t>and </a:t>
            </a:r>
            <a:r>
              <a:rPr lang="en-US" i="1" dirty="0" smtClean="0"/>
              <a:t>erosion</a:t>
            </a:r>
            <a:r>
              <a:rPr lang="en-US" dirty="0" smtClean="0"/>
              <a:t> are use to compute the </a:t>
            </a:r>
            <a:r>
              <a:rPr lang="en-US" i="1" dirty="0" smtClean="0"/>
              <a:t>morphological gradient</a:t>
            </a:r>
            <a:r>
              <a:rPr lang="en-US" dirty="0" smtClean="0"/>
              <a:t> of an image, denoted g:</a:t>
            </a:r>
          </a:p>
          <a:p>
            <a:pPr lvl="1">
              <a:buNone/>
            </a:pPr>
            <a:endParaRPr lang="en-US" dirty="0" smtClean="0"/>
          </a:p>
          <a:p>
            <a:pPr lvl="1"/>
            <a:r>
              <a:rPr lang="en-US" dirty="0" smtClean="0"/>
              <a:t>It uses to </a:t>
            </a:r>
            <a:r>
              <a:rPr lang="en-US" b="1" dirty="0" smtClean="0"/>
              <a:t>highlights sharp gray-level transitions</a:t>
            </a:r>
            <a:r>
              <a:rPr lang="en-US" dirty="0" smtClean="0"/>
              <a:t> in the input image.</a:t>
            </a:r>
          </a:p>
          <a:p>
            <a:pPr lvl="1"/>
            <a:r>
              <a:rPr lang="en-US" dirty="0" smtClean="0"/>
              <a:t>Obtained using symmetrical structuring elements tend to depend less on edge directionality. </a:t>
            </a:r>
          </a:p>
          <a:p>
            <a:pPr lvl="1">
              <a:buNone/>
            </a:pPr>
            <a:endParaRPr lang="en-US" dirty="0" smtClean="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62200" y="4800600"/>
            <a:ext cx="3276600" cy="380999"/>
          </a:xfrm>
          <a:prstGeom prst="rect">
            <a:avLst/>
          </a:prstGeom>
          <a:noFill/>
        </p:spPr>
      </p:pic>
    </p:spTree>
    <p:extLst>
      <p:ext uri="{BB962C8B-B14F-4D97-AF65-F5344CB8AC3E}">
        <p14:creationId xmlns:p14="http://schemas.microsoft.com/office/powerpoint/2010/main" val="197666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457200" y="152399"/>
            <a:ext cx="7924800" cy="6434593"/>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8888"/>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40280"/>
            <a:ext cx="8229600" cy="4389120"/>
          </a:xfrm>
        </p:spPr>
        <p:txBody>
          <a:bodyPr>
            <a:normAutofit/>
          </a:bodyPr>
          <a:lstStyle/>
          <a:p>
            <a:r>
              <a:rPr lang="en-US" b="1" u="sng" dirty="0" smtClean="0"/>
              <a:t>Morphological smoothing</a:t>
            </a:r>
          </a:p>
          <a:p>
            <a:endParaRPr lang="en-US" b="1" u="sng" dirty="0" smtClean="0"/>
          </a:p>
          <a:p>
            <a:endParaRPr lang="en-US" b="1" u="sng" dirty="0" smtClean="0"/>
          </a:p>
          <a:p>
            <a:endParaRPr lang="en-US" b="1" u="sng" dirty="0" smtClean="0"/>
          </a:p>
          <a:p>
            <a:endParaRPr lang="en-US" b="1" u="sng" dirty="0" smtClean="0"/>
          </a:p>
          <a:p>
            <a:r>
              <a:rPr lang="en-US" b="1" u="sng" dirty="0" smtClean="0"/>
              <a:t>Morphological gradient</a:t>
            </a:r>
          </a:p>
          <a:p>
            <a:pPr lvl="1">
              <a:buNone/>
            </a:pPr>
            <a:endParaRPr lang="en-US" dirty="0" smtClean="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4" name="Picture 2"/>
          <p:cNvPicPr>
            <a:picLocks noChangeAspect="1" noChangeArrowheads="1"/>
          </p:cNvPicPr>
          <p:nvPr/>
        </p:nvPicPr>
        <p:blipFill>
          <a:blip r:embed="rId2" cstate="print"/>
          <a:srcRect/>
          <a:stretch>
            <a:fillRect/>
          </a:stretch>
        </p:blipFill>
        <p:spPr bwMode="auto">
          <a:xfrm>
            <a:off x="6888163" y="2362200"/>
            <a:ext cx="2255837" cy="2259013"/>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cstate="print"/>
          <a:srcRect/>
          <a:stretch>
            <a:fillRect/>
          </a:stretch>
        </p:blipFill>
        <p:spPr bwMode="auto">
          <a:xfrm>
            <a:off x="6937375" y="4638675"/>
            <a:ext cx="2206625" cy="2219325"/>
          </a:xfrm>
          <a:prstGeom prst="rect">
            <a:avLst/>
          </a:prstGeom>
          <a:noFill/>
          <a:ln w="9525">
            <a:noFill/>
            <a:miter lim="800000"/>
            <a:headEnd/>
            <a:tailEnd/>
          </a:ln>
          <a:effectLst/>
        </p:spPr>
      </p:pic>
    </p:spTree>
    <p:extLst>
      <p:ext uri="{BB962C8B-B14F-4D97-AF65-F5344CB8AC3E}">
        <p14:creationId xmlns:p14="http://schemas.microsoft.com/office/powerpoint/2010/main" val="1761622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21992"/>
            <a:ext cx="8229600" cy="4389120"/>
          </a:xfrm>
        </p:spPr>
        <p:txBody>
          <a:bodyPr>
            <a:normAutofit fontScale="92500" lnSpcReduction="20000"/>
          </a:bodyPr>
          <a:lstStyle/>
          <a:p>
            <a:r>
              <a:rPr lang="en-US" b="1" u="sng" dirty="0" smtClean="0"/>
              <a:t>Top-hat transformation</a:t>
            </a:r>
          </a:p>
          <a:p>
            <a:pPr lvl="1"/>
            <a:r>
              <a:rPr lang="en-US" dirty="0" smtClean="0"/>
              <a:t>Denoted h, is defined as:</a:t>
            </a:r>
          </a:p>
          <a:p>
            <a:pPr lvl="1"/>
            <a:r>
              <a:rPr lang="en-US" dirty="0" smtClean="0"/>
              <a:t>Cylindrical or parallelepiped </a:t>
            </a:r>
            <a:r>
              <a:rPr lang="en-US" i="1" dirty="0" smtClean="0"/>
              <a:t>structuring element function</a:t>
            </a:r>
            <a:r>
              <a:rPr lang="en-US" dirty="0" smtClean="0"/>
              <a:t> with a flat top.</a:t>
            </a:r>
          </a:p>
          <a:p>
            <a:pPr lvl="1"/>
            <a:r>
              <a:rPr lang="en-US" dirty="0" smtClean="0"/>
              <a:t>Useful for </a:t>
            </a:r>
            <a:r>
              <a:rPr lang="en-US" b="1" dirty="0" smtClean="0"/>
              <a:t>enhancing detail in the presence of shading</a:t>
            </a:r>
            <a:r>
              <a:rPr lang="en-US" dirty="0" smtClean="0"/>
              <a:t>.</a:t>
            </a:r>
          </a:p>
          <a:p>
            <a:r>
              <a:rPr lang="en-US" b="1" u="sng" dirty="0" smtClean="0"/>
              <a:t>Textural segmentation</a:t>
            </a:r>
          </a:p>
          <a:p>
            <a:pPr lvl="1"/>
            <a:r>
              <a:rPr lang="en-US" dirty="0" smtClean="0"/>
              <a:t>The objective is </a:t>
            </a:r>
            <a:r>
              <a:rPr lang="en-US" b="1" dirty="0" smtClean="0"/>
              <a:t>to find the boundary between different image regions based on their </a:t>
            </a:r>
            <a:r>
              <a:rPr lang="en-US" b="1" u="sng" dirty="0" smtClean="0"/>
              <a:t>textural content</a:t>
            </a:r>
            <a:r>
              <a:rPr lang="en-US" dirty="0" smtClean="0"/>
              <a:t>.</a:t>
            </a:r>
          </a:p>
          <a:p>
            <a:pPr lvl="1"/>
            <a:r>
              <a:rPr lang="en-US" i="1" dirty="0" smtClean="0"/>
              <a:t>Close</a:t>
            </a:r>
            <a:r>
              <a:rPr lang="en-US" dirty="0" smtClean="0"/>
              <a:t> the input image by using </a:t>
            </a:r>
            <a:r>
              <a:rPr lang="en-US" u="sng" dirty="0" smtClean="0"/>
              <a:t>successively larger</a:t>
            </a:r>
            <a:r>
              <a:rPr lang="en-US" dirty="0" smtClean="0"/>
              <a:t> </a:t>
            </a:r>
          </a:p>
          <a:p>
            <a:pPr lvl="1">
              <a:buNone/>
            </a:pPr>
            <a:r>
              <a:rPr lang="en-US" i="1" dirty="0" smtClean="0"/>
              <a:t>	structuring elements</a:t>
            </a:r>
            <a:r>
              <a:rPr lang="en-US" dirty="0" smtClean="0"/>
              <a:t>. </a:t>
            </a:r>
          </a:p>
          <a:p>
            <a:pPr lvl="1"/>
            <a:r>
              <a:rPr lang="en-US" dirty="0" smtClean="0"/>
              <a:t>Then, single </a:t>
            </a:r>
            <a:r>
              <a:rPr lang="en-US" i="1" dirty="0" smtClean="0"/>
              <a:t>opening</a:t>
            </a:r>
            <a:r>
              <a:rPr lang="en-US" dirty="0" smtClean="0"/>
              <a:t> is preformed ,and finally a simple </a:t>
            </a:r>
            <a:r>
              <a:rPr lang="en-US" i="1" dirty="0" smtClean="0"/>
              <a:t>threshold</a:t>
            </a:r>
            <a:r>
              <a:rPr lang="en-US" dirty="0" smtClean="0"/>
              <a:t> that yields the boundary between the textural regions.</a:t>
            </a:r>
          </a:p>
          <a:p>
            <a:pPr lvl="1"/>
            <a:endParaRPr lang="en-US" dirty="0" smtClean="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4710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67200" y="2590800"/>
            <a:ext cx="1981200" cy="400242"/>
          </a:xfrm>
          <a:prstGeom prst="rect">
            <a:avLst/>
          </a:prstGeom>
          <a:noFill/>
        </p:spPr>
      </p:pic>
    </p:spTree>
    <p:extLst>
      <p:ext uri="{BB962C8B-B14F-4D97-AF65-F5344CB8AC3E}">
        <p14:creationId xmlns:p14="http://schemas.microsoft.com/office/powerpoint/2010/main" val="4800813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21992"/>
            <a:ext cx="8229600" cy="4389120"/>
          </a:xfrm>
        </p:spPr>
        <p:txBody>
          <a:bodyPr>
            <a:normAutofit/>
          </a:bodyPr>
          <a:lstStyle/>
          <a:p>
            <a:r>
              <a:rPr lang="en-US" b="1" u="sng" dirty="0" smtClean="0"/>
              <a:t>Top-hat  transformation</a:t>
            </a:r>
          </a:p>
          <a:p>
            <a:endParaRPr lang="en-US" b="1" u="sng" dirty="0" smtClean="0"/>
          </a:p>
          <a:p>
            <a:endParaRPr lang="en-US" b="1" u="sng" dirty="0" smtClean="0"/>
          </a:p>
          <a:p>
            <a:endParaRPr lang="en-US" b="1" u="sng" dirty="0" smtClean="0"/>
          </a:p>
          <a:p>
            <a:endParaRPr lang="en-US" b="1" u="sng" dirty="0" smtClean="0"/>
          </a:p>
          <a:p>
            <a:r>
              <a:rPr lang="en-US" b="1" u="sng" dirty="0" smtClean="0"/>
              <a:t>Textural segmentation</a:t>
            </a:r>
          </a:p>
          <a:p>
            <a:pPr lvl="1">
              <a:buNone/>
            </a:pPr>
            <a:endParaRPr lang="en-US" dirty="0" smtClean="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2053" name="Picture 5"/>
          <p:cNvPicPr>
            <a:picLocks noChangeAspect="1" noChangeArrowheads="1"/>
          </p:cNvPicPr>
          <p:nvPr/>
        </p:nvPicPr>
        <p:blipFill>
          <a:blip r:embed="rId2" cstate="print"/>
          <a:srcRect/>
          <a:stretch>
            <a:fillRect/>
          </a:stretch>
        </p:blipFill>
        <p:spPr bwMode="auto">
          <a:xfrm>
            <a:off x="6913563" y="2362200"/>
            <a:ext cx="2230437" cy="2259013"/>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cstate="print"/>
          <a:srcRect/>
          <a:stretch>
            <a:fillRect/>
          </a:stretch>
        </p:blipFill>
        <p:spPr bwMode="auto">
          <a:xfrm>
            <a:off x="4708525" y="4598987"/>
            <a:ext cx="4435475" cy="2259013"/>
          </a:xfrm>
          <a:prstGeom prst="rect">
            <a:avLst/>
          </a:prstGeom>
          <a:noFill/>
          <a:ln w="9525">
            <a:noFill/>
            <a:miter lim="800000"/>
            <a:headEnd/>
            <a:tailEnd/>
          </a:ln>
          <a:effectLst/>
        </p:spPr>
      </p:pic>
    </p:spTree>
    <p:extLst>
      <p:ext uri="{BB962C8B-B14F-4D97-AF65-F5344CB8AC3E}">
        <p14:creationId xmlns:p14="http://schemas.microsoft.com/office/powerpoint/2010/main" val="22022669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8888"/>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40280"/>
            <a:ext cx="8229600" cy="4389120"/>
          </a:xfrm>
        </p:spPr>
        <p:txBody>
          <a:bodyPr>
            <a:normAutofit fontScale="92500" lnSpcReduction="10000"/>
          </a:bodyPr>
          <a:lstStyle/>
          <a:p>
            <a:r>
              <a:rPr lang="en-US" b="1" u="sng" dirty="0" smtClean="0"/>
              <a:t>Granulometry</a:t>
            </a:r>
          </a:p>
          <a:p>
            <a:pPr lvl="1"/>
            <a:r>
              <a:rPr lang="en-US" i="1" dirty="0" smtClean="0"/>
              <a:t>Granulometry</a:t>
            </a:r>
            <a:r>
              <a:rPr lang="en-US" dirty="0" smtClean="0"/>
              <a:t> is a field that deals principally with </a:t>
            </a:r>
          </a:p>
          <a:p>
            <a:pPr lvl="1">
              <a:buNone/>
            </a:pPr>
            <a:r>
              <a:rPr lang="en-US" dirty="0" smtClean="0"/>
              <a:t>	</a:t>
            </a:r>
            <a:r>
              <a:rPr lang="en-US" b="1" dirty="0" smtClean="0"/>
              <a:t>determining the size distribution of particles in an image.</a:t>
            </a:r>
          </a:p>
          <a:p>
            <a:pPr lvl="1"/>
            <a:r>
              <a:rPr lang="en-US" dirty="0" smtClean="0"/>
              <a:t>Because the particles are lighter than the background, we can use a </a:t>
            </a:r>
            <a:r>
              <a:rPr lang="en-US" u="sng" dirty="0" smtClean="0"/>
              <a:t>morphological approach</a:t>
            </a:r>
            <a:r>
              <a:rPr lang="en-US" dirty="0" smtClean="0"/>
              <a:t> to determine size distribution. To construct at the end a </a:t>
            </a:r>
            <a:r>
              <a:rPr lang="en-US" b="1" i="1" dirty="0" smtClean="0"/>
              <a:t>histogram</a:t>
            </a:r>
            <a:r>
              <a:rPr lang="en-US" dirty="0" smtClean="0"/>
              <a:t> of it.</a:t>
            </a:r>
          </a:p>
          <a:p>
            <a:pPr lvl="1"/>
            <a:r>
              <a:rPr lang="en-US" dirty="0" smtClean="0"/>
              <a:t>Based on the idea that </a:t>
            </a:r>
            <a:r>
              <a:rPr lang="en-US" i="1" dirty="0" smtClean="0"/>
              <a:t>opening</a:t>
            </a:r>
            <a:r>
              <a:rPr lang="en-US" dirty="0" smtClean="0"/>
              <a:t> operations of particular size have the most effect on regions of the input image that </a:t>
            </a:r>
            <a:r>
              <a:rPr lang="en-US" u="sng" dirty="0" smtClean="0"/>
              <a:t>contain particles of similar size</a:t>
            </a:r>
            <a:r>
              <a:rPr lang="en-US" dirty="0" smtClean="0"/>
              <a:t>.</a:t>
            </a:r>
          </a:p>
          <a:p>
            <a:pPr lvl="1"/>
            <a:r>
              <a:rPr lang="en-US" dirty="0" smtClean="0"/>
              <a:t>This type of processing is </a:t>
            </a:r>
            <a:r>
              <a:rPr lang="en-US" b="1" dirty="0" smtClean="0"/>
              <a:t>useful for describing regions with a predominant particle-like character. </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spTree>
    <p:extLst>
      <p:ext uri="{BB962C8B-B14F-4D97-AF65-F5344CB8AC3E}">
        <p14:creationId xmlns:p14="http://schemas.microsoft.com/office/powerpoint/2010/main" val="5804781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8888"/>
            <a:ext cx="8229600" cy="1143000"/>
          </a:xfrm>
        </p:spPr>
        <p:txBody>
          <a:bodyPr>
            <a:normAutofit fontScale="90000"/>
          </a:bodyPr>
          <a:lstStyle/>
          <a:p>
            <a:r>
              <a:rPr lang="en-US" dirty="0" smtClean="0"/>
              <a:t>9.6.4 Some Applications of Gray-Scale Morphology</a:t>
            </a:r>
            <a:endParaRPr lang="he-IL" dirty="0"/>
          </a:p>
        </p:txBody>
      </p:sp>
      <p:sp>
        <p:nvSpPr>
          <p:cNvPr id="3" name="Content Placeholder 2"/>
          <p:cNvSpPr>
            <a:spLocks noGrp="1"/>
          </p:cNvSpPr>
          <p:nvPr>
            <p:ph idx="1"/>
          </p:nvPr>
        </p:nvSpPr>
        <p:spPr>
          <a:xfrm>
            <a:off x="457200" y="2240280"/>
            <a:ext cx="8229600" cy="4389120"/>
          </a:xfrm>
        </p:spPr>
        <p:txBody>
          <a:bodyPr>
            <a:normAutofit/>
          </a:bodyPr>
          <a:lstStyle/>
          <a:p>
            <a:r>
              <a:rPr lang="en-US" b="1" u="sng" dirty="0" err="1" smtClean="0"/>
              <a:t>Granulometry</a:t>
            </a:r>
            <a:endParaRPr lang="en-US" b="1" u="sng" dirty="0" smtClean="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solidFill>
                <a:prstClr val="black"/>
              </a:solidFill>
            </a:endParaRPr>
          </a:p>
        </p:txBody>
      </p:sp>
      <p:pic>
        <p:nvPicPr>
          <p:cNvPr id="3074" name="Picture 2"/>
          <p:cNvPicPr>
            <a:picLocks noChangeAspect="1" noChangeArrowheads="1"/>
          </p:cNvPicPr>
          <p:nvPr/>
        </p:nvPicPr>
        <p:blipFill>
          <a:blip r:embed="rId2" cstate="print"/>
          <a:srcRect/>
          <a:stretch>
            <a:fillRect/>
          </a:stretch>
        </p:blipFill>
        <p:spPr bwMode="auto">
          <a:xfrm>
            <a:off x="1371600" y="3276600"/>
            <a:ext cx="6537325" cy="2495550"/>
          </a:xfrm>
          <a:prstGeom prst="rect">
            <a:avLst/>
          </a:prstGeom>
          <a:noFill/>
          <a:ln w="9525">
            <a:noFill/>
            <a:miter lim="800000"/>
            <a:headEnd/>
            <a:tailEnd/>
          </a:ln>
          <a:effectLst/>
        </p:spPr>
      </p:pic>
    </p:spTree>
    <p:extLst>
      <p:ext uri="{BB962C8B-B14F-4D97-AF65-F5344CB8AC3E}">
        <p14:creationId xmlns:p14="http://schemas.microsoft.com/office/powerpoint/2010/main" val="7500663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2514600"/>
            <a:ext cx="7851648" cy="1828800"/>
          </a:xfrm>
        </p:spPr>
        <p:txBody>
          <a:bodyPr>
            <a:normAutofit/>
          </a:bodyPr>
          <a:lstStyle/>
          <a:p>
            <a:pPr algn="l"/>
            <a:r>
              <a:rPr lang="en-US" sz="12000" dirty="0" smtClean="0">
                <a:solidFill>
                  <a:schemeClr val="bg1"/>
                </a:solidFill>
              </a:rPr>
              <a:t>The End!</a:t>
            </a:r>
            <a:endParaRPr lang="en-US" sz="12000" dirty="0">
              <a:solidFill>
                <a:schemeClr val="bg1"/>
              </a:solidFill>
            </a:endParaRPr>
          </a:p>
        </p:txBody>
      </p:sp>
    </p:spTree>
    <p:extLst>
      <p:ext uri="{BB962C8B-B14F-4D97-AF65-F5344CB8AC3E}">
        <p14:creationId xmlns:p14="http://schemas.microsoft.com/office/powerpoint/2010/main" val="206795512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TotalTime>
  <Words>2799</Words>
  <Application>Microsoft Office PowerPoint</Application>
  <PresentationFormat>On-screen Show (4:3)</PresentationFormat>
  <Paragraphs>417</Paragraphs>
  <Slides>95</Slides>
  <Notes>2</Notes>
  <HiddenSlides>0</HiddenSlides>
  <MMClips>9</MMClip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Office Theme</vt:lpstr>
      <vt:lpstr>Flow</vt:lpstr>
      <vt:lpstr>IMAGE MORPHOLOGY By, Ashis Pradhan (CSE Department, SMIT)</vt:lpstr>
      <vt:lpstr>AGENDA</vt:lpstr>
      <vt:lpstr>Application (Example)</vt:lpstr>
      <vt:lpstr>Other Applications</vt:lpstr>
      <vt:lpstr>Mathematical Morphology</vt:lpstr>
      <vt:lpstr>Image as Points Sets</vt:lpstr>
      <vt:lpstr>9.1 Basic Concepts in Set Theory</vt:lpstr>
      <vt:lpstr>Logic Operations Involving Binary Pixels and Images </vt:lpstr>
      <vt:lpstr>PowerPoint Presentation</vt:lpstr>
      <vt:lpstr>Morphological Transformation</vt:lpstr>
      <vt:lpstr>Definition of Structural Element</vt:lpstr>
      <vt:lpstr>Types of SE for Morphological Operation</vt:lpstr>
      <vt:lpstr>PowerPoint Presentation</vt:lpstr>
      <vt:lpstr>Dilation</vt:lpstr>
      <vt:lpstr>Dilation Example 1</vt:lpstr>
      <vt:lpstr>Dilation – Example 1</vt:lpstr>
      <vt:lpstr>Dilation – Example 2</vt:lpstr>
      <vt:lpstr>Dilation – A More interesting Example</vt:lpstr>
      <vt:lpstr>PowerPoint Presentation</vt:lpstr>
      <vt:lpstr>PowerPoint Presentation</vt:lpstr>
      <vt:lpstr>Application of Dilation</vt:lpstr>
      <vt:lpstr>Application of Dilation</vt:lpstr>
      <vt:lpstr>Erosion</vt:lpstr>
      <vt:lpstr>Erosion</vt:lpstr>
      <vt:lpstr>Erosion</vt:lpstr>
      <vt:lpstr>9.2.2 Erosion – Example 1</vt:lpstr>
      <vt:lpstr>Example</vt:lpstr>
      <vt:lpstr>Erosion – Example 2</vt:lpstr>
      <vt:lpstr>PowerPoint Presentation</vt:lpstr>
      <vt:lpstr>PowerPoint Presentation</vt:lpstr>
      <vt:lpstr>Duality between dilation and erosion</vt:lpstr>
      <vt:lpstr>Erosion and Dilation summary</vt:lpstr>
      <vt:lpstr>9.3 Opening And Closing</vt:lpstr>
      <vt:lpstr>Closing/ Opening</vt:lpstr>
      <vt:lpstr>Closing/ Opening</vt:lpstr>
      <vt:lpstr>Closing/ Opening</vt:lpstr>
      <vt:lpstr>9.3 Opening And Closing</vt:lpstr>
      <vt:lpstr>PowerPoint Presentation</vt:lpstr>
      <vt:lpstr>Opening And Closing</vt:lpstr>
      <vt:lpstr>Opening And Closing</vt:lpstr>
      <vt:lpstr>Opening And Closing</vt:lpstr>
      <vt:lpstr>Opening And Closing</vt:lpstr>
      <vt:lpstr>9.3 Opening And Closing</vt:lpstr>
      <vt:lpstr>PowerPoint Presentation</vt:lpstr>
      <vt:lpstr>PowerPoint Presentation</vt:lpstr>
      <vt:lpstr>The Hit-or-Miss Transformation</vt:lpstr>
      <vt:lpstr>The Hit-or-Miss Transformation</vt:lpstr>
      <vt:lpstr>The Hit-or-Miss Transformation</vt:lpstr>
      <vt:lpstr>The Hit-or-Miss Transformation</vt:lpstr>
      <vt:lpstr>9.4 The Hit-or-Miss Transformation</vt:lpstr>
      <vt:lpstr>9.4 The Hit-or-Miss Transformation</vt:lpstr>
      <vt:lpstr>PowerPoint Presentation</vt:lpstr>
      <vt:lpstr>9.4 The Hit-or-Miss Transformation</vt:lpstr>
      <vt:lpstr>9.5 Basic Morphological Algorithms</vt:lpstr>
      <vt:lpstr>9.5.1 Boundary Extraction</vt:lpstr>
      <vt:lpstr>9.5.1 Boundary Extraction</vt:lpstr>
      <vt:lpstr>9.5.2 Region Filling</vt:lpstr>
      <vt:lpstr>9.5.2 Region Filling</vt:lpstr>
      <vt:lpstr>9.5.3 Extraction of Connected Components</vt:lpstr>
      <vt:lpstr>9.5.3 Extraction of Connected Components</vt:lpstr>
      <vt:lpstr>PowerPoint Presentation</vt:lpstr>
      <vt:lpstr>9.5.4 Convex Hull</vt:lpstr>
      <vt:lpstr>PowerPoint Presentation</vt:lpstr>
      <vt:lpstr>9.5.5 Thinning</vt:lpstr>
      <vt:lpstr>9.5.5 Thinning cont</vt:lpstr>
      <vt:lpstr>9.5.5 Thinning example</vt:lpstr>
      <vt:lpstr>9.5.6 Thickening</vt:lpstr>
      <vt:lpstr>9.5.6 Thickening - cont</vt:lpstr>
      <vt:lpstr>9.5.6 Thickening example preview</vt:lpstr>
      <vt:lpstr>9.5.6 Thickening example</vt:lpstr>
      <vt:lpstr>9.5.7 Skeleton</vt:lpstr>
      <vt:lpstr>9.5.7 Skeleton</vt:lpstr>
      <vt:lpstr>9.5.7 Skeleton Example</vt:lpstr>
      <vt:lpstr>9.5.7 Skeleton</vt:lpstr>
      <vt:lpstr>9.6 Gray-Scale Images</vt:lpstr>
      <vt:lpstr>9.6 Gray-Scale Images</vt:lpstr>
      <vt:lpstr>9.6.1 Dilation – Gray-Scale</vt:lpstr>
      <vt:lpstr>9.6.1 Dilation – Gray-Scale (cont)</vt:lpstr>
      <vt:lpstr>9.6.1 Dilation – Gray-Scale (cont)</vt:lpstr>
      <vt:lpstr>9.6.1 Dilation – Gray-Scale example</vt:lpstr>
      <vt:lpstr>9.6.2 Erosion – Gray-Scale</vt:lpstr>
      <vt:lpstr>9.6.2 Erosion– Gray-Scale example 1</vt:lpstr>
      <vt:lpstr>9.6.2 Erosion– Gray-Scale (cont)</vt:lpstr>
      <vt:lpstr>9.6.2 Dilation &amp; Erosion– Gray-Scale</vt:lpstr>
      <vt:lpstr>9.6.3 Opening And Closing</vt:lpstr>
      <vt:lpstr>9.6.3 Opening And Closing</vt:lpstr>
      <vt:lpstr>9.6.3 Opening And Closing</vt:lpstr>
      <vt:lpstr>9.6.3 Opening And Closing</vt:lpstr>
      <vt:lpstr>9.6.4 Some Applications of Gray-Scale Morphology</vt:lpstr>
      <vt:lpstr>9.6.4 Some Applications of Gray-Scale Morphology</vt:lpstr>
      <vt:lpstr>9.6.4 Some Applications of Gray-Scale Morphology</vt:lpstr>
      <vt:lpstr>9.6.4 Some Applications of Gray-Scale Morphology</vt:lpstr>
      <vt:lpstr>9.6.4 Some Applications of Gray-Scale Morphology</vt:lpstr>
      <vt:lpstr>9.6.4 Some Applications of Gray-Scale Morphology</vt:lpstr>
      <vt:lpstr>The 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dc:title>
  <dc:creator>ashis</dc:creator>
  <cp:lastModifiedBy>ashis</cp:lastModifiedBy>
  <cp:revision>157</cp:revision>
  <dcterms:created xsi:type="dcterms:W3CDTF">2006-08-16T00:00:00Z</dcterms:created>
  <dcterms:modified xsi:type="dcterms:W3CDTF">2018-04-25T06:29:38Z</dcterms:modified>
</cp:coreProperties>
</file>